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handoutMasterIdLst>
    <p:handoutMasterId r:id="rId37"/>
  </p:handoutMasterIdLst>
  <p:sldIdLst>
    <p:sldId id="256" r:id="rId2"/>
    <p:sldId id="335" r:id="rId3"/>
    <p:sldId id="322" r:id="rId4"/>
    <p:sldId id="258" r:id="rId5"/>
    <p:sldId id="259" r:id="rId6"/>
    <p:sldId id="262" r:id="rId7"/>
    <p:sldId id="263" r:id="rId8"/>
    <p:sldId id="319" r:id="rId9"/>
    <p:sldId id="282" r:id="rId10"/>
    <p:sldId id="299" r:id="rId11"/>
    <p:sldId id="334" r:id="rId12"/>
    <p:sldId id="339" r:id="rId13"/>
    <p:sldId id="333" r:id="rId14"/>
    <p:sldId id="320" r:id="rId15"/>
    <p:sldId id="321" r:id="rId16"/>
    <p:sldId id="300" r:id="rId17"/>
    <p:sldId id="301" r:id="rId18"/>
    <p:sldId id="337" r:id="rId19"/>
    <p:sldId id="287" r:id="rId20"/>
    <p:sldId id="324" r:id="rId21"/>
    <p:sldId id="304" r:id="rId22"/>
    <p:sldId id="325" r:id="rId23"/>
    <p:sldId id="340" r:id="rId24"/>
    <p:sldId id="326" r:id="rId25"/>
    <p:sldId id="308" r:id="rId26"/>
    <p:sldId id="338" r:id="rId27"/>
    <p:sldId id="311" r:id="rId28"/>
    <p:sldId id="289" r:id="rId29"/>
    <p:sldId id="327" r:id="rId30"/>
    <p:sldId id="290" r:id="rId31"/>
    <p:sldId id="331" r:id="rId32"/>
    <p:sldId id="330" r:id="rId33"/>
    <p:sldId id="268" r:id="rId34"/>
    <p:sldId id="29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66"/>
    <a:srgbClr val="FF1313"/>
    <a:srgbClr val="CC3300"/>
    <a:srgbClr val="993300"/>
    <a:srgbClr val="DDDDDD"/>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7" d="100"/>
          <a:sy n="27" d="100"/>
        </p:scale>
        <p:origin x="48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CE72BDF-09FE-E3C9-46C0-EC8AB2D2C2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6547" name="Rectangle 3">
            <a:extLst>
              <a:ext uri="{FF2B5EF4-FFF2-40B4-BE49-F238E27FC236}">
                <a16:creationId xmlns:a16="http://schemas.microsoft.com/office/drawing/2014/main" id="{126F2DCE-93AF-9CBE-ED26-0A6720A82D4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6548" name="Rectangle 4">
            <a:extLst>
              <a:ext uri="{FF2B5EF4-FFF2-40B4-BE49-F238E27FC236}">
                <a16:creationId xmlns:a16="http://schemas.microsoft.com/office/drawing/2014/main" id="{3C65B902-4E15-A64F-D53B-00FB59F4BD0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6549" name="Rectangle 5">
            <a:extLst>
              <a:ext uri="{FF2B5EF4-FFF2-40B4-BE49-F238E27FC236}">
                <a16:creationId xmlns:a16="http://schemas.microsoft.com/office/drawing/2014/main" id="{25EDF409-5D62-13C0-F67B-442526F9CDE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50E2B6-D612-4C2F-A612-B211436F9F9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CAE388B-3B2B-32E3-B548-0057689E749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45411" name="Rectangle 3">
            <a:extLst>
              <a:ext uri="{FF2B5EF4-FFF2-40B4-BE49-F238E27FC236}">
                <a16:creationId xmlns:a16="http://schemas.microsoft.com/office/drawing/2014/main" id="{82A23B72-6961-3840-D0BA-EDA1E8C7ADC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3796" name="Rectangle 4">
            <a:extLst>
              <a:ext uri="{FF2B5EF4-FFF2-40B4-BE49-F238E27FC236}">
                <a16:creationId xmlns:a16="http://schemas.microsoft.com/office/drawing/2014/main" id="{CE9B9C71-5B04-1450-F872-8788D83A6BC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a:extLst>
              <a:ext uri="{FF2B5EF4-FFF2-40B4-BE49-F238E27FC236}">
                <a16:creationId xmlns:a16="http://schemas.microsoft.com/office/drawing/2014/main" id="{9C845899-F5E2-57AF-4024-EBD32D4F500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a:extLst>
              <a:ext uri="{FF2B5EF4-FFF2-40B4-BE49-F238E27FC236}">
                <a16:creationId xmlns:a16="http://schemas.microsoft.com/office/drawing/2014/main" id="{34D1033E-203D-8845-CF60-C37D7B88EDD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45415" name="Rectangle 7">
            <a:extLst>
              <a:ext uri="{FF2B5EF4-FFF2-40B4-BE49-F238E27FC236}">
                <a16:creationId xmlns:a16="http://schemas.microsoft.com/office/drawing/2014/main" id="{0EB8CAFA-91EB-E8B4-78B8-96539337E7C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A3B5CBE-502B-420C-A409-D16280383B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480266C-25F7-E9F2-D0CE-76CDAC8C2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103E1DD-D891-4D8E-B0BF-63E4A2D3DDAA}"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34819" name="Rectangle 2">
            <a:extLst>
              <a:ext uri="{FF2B5EF4-FFF2-40B4-BE49-F238E27FC236}">
                <a16:creationId xmlns:a16="http://schemas.microsoft.com/office/drawing/2014/main" id="{1DE64249-A476-155A-D5E0-C66630ECAA6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AB4E17C-74E2-B106-F73A-9A8E31A2B1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Times New Roman" panose="02020603050405020304" pitchFamily="18" charset="0"/>
              </a:rPr>
              <a:t>Background: This study grew out of the attempts of a group of Christian nursing faculty and graduate students who began in 1997 to describe spiritual care giving and to develop theory about this process. The first study we did uncovered many different contexts (acute care, home care, parish nursing, educational setting, people with disabilities) in which spiritual care giving was done. </a:t>
            </a:r>
          </a:p>
          <a:p>
            <a:pPr eaLnBrk="1" hangingPunct="1"/>
            <a:r>
              <a:rPr lang="en-US" altLang="en-US" sz="1600" dirty="0">
                <a:latin typeface="Arial" panose="020B0604020202020204" pitchFamily="34" charset="0"/>
                <a:cs typeface="Times New Roman" panose="02020603050405020304" pitchFamily="18" charset="0"/>
              </a:rPr>
              <a:t>Jane Bacon and I wrote about it in: </a:t>
            </a:r>
          </a:p>
          <a:p>
            <a:pPr eaLnBrk="1" hangingPunct="1"/>
            <a:r>
              <a:rPr lang="en-US" altLang="en-US" sz="1600" dirty="0">
                <a:solidFill>
                  <a:srgbClr val="993300"/>
                </a:solidFill>
                <a:latin typeface="Arial" panose="020B0604020202020204" pitchFamily="34" charset="0"/>
                <a:cs typeface="Times New Roman" panose="02020603050405020304" pitchFamily="18" charset="0"/>
              </a:rPr>
              <a:t>Van Dover, L. &amp; Bacon, J. (2001). Spiritual care in nursing practice: A close-up view. Nursing Forum, 36 (3), 18-29.</a:t>
            </a:r>
            <a:r>
              <a:rPr lang="en-US" altLang="en-US" sz="1600" dirty="0">
                <a:latin typeface="Arial" panose="020B0604020202020204" pitchFamily="34" charset="0"/>
                <a:cs typeface="Times New Roman" panose="02020603050405020304" pitchFamily="18" charset="0"/>
              </a:rPr>
              <a:t>  Leslie was moving into Parish Nursing practice at the time and wanted to explore spiritual care giving in Parish Nursing. She has practiced in and taught Parish Nursing for the last 7 years. Jane has been involved in the Sp. Care Res. Grp. From beginning and in campus ministry with IVCF for 12 years and does per diem Home Care.  </a:t>
            </a:r>
          </a:p>
          <a:p>
            <a:pPr eaLnBrk="1" hangingPunct="1"/>
            <a:endParaRPr lang="en-US" altLang="en-US" sz="14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C691BB9-34D0-AF1B-628B-DF2E2F15B2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E6925527-33DF-4469-A8C5-2996BDAA609F}"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3B004683-3C68-06F3-46D7-FA35B873F603}"/>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0D74830F-D06D-CC7B-CAE6-50800AE579C7}"/>
              </a:ext>
            </a:extLst>
          </p:cNvPr>
          <p:cNvSpPr>
            <a:spLocks noGrp="1" noChangeArrowheads="1"/>
          </p:cNvSpPr>
          <p:nvPr>
            <p:ph type="body" idx="1"/>
          </p:nvPr>
        </p:nvSpPr>
        <p:spPr/>
        <p:txBody>
          <a:bodyPr/>
          <a:lstStyle/>
          <a:p>
            <a:pPr eaLnBrk="1" hangingPunct="1">
              <a:defRPr/>
            </a:pPr>
            <a:r>
              <a:rPr lang="en-US" sz="1600" dirty="0">
                <a:effectLst>
                  <a:outerShdw blurRad="38100" dist="38100" dir="2700000" algn="tl">
                    <a:srgbClr val="C0C0C0"/>
                  </a:outerShdw>
                </a:effectLst>
                <a:cs typeface="Times New Roman" pitchFamily="18" charset="0"/>
              </a:rPr>
              <a:t>This graphic shows the process of “Bringing God Near” as experienced by the Parish Nurses in this study, beginning with “Trusting God.” At first glance, the process looks a lot like “Nursing Process” in the sense that it includes foci on relationship building, action steps and an interest in outcomes of care. But the difference in spiritual care giving in this </a:t>
            </a:r>
            <a:r>
              <a:rPr lang="en-US" sz="1600" u="sng" dirty="0">
                <a:effectLst>
                  <a:outerShdw blurRad="38100" dist="38100" dir="2700000" algn="tl">
                    <a:srgbClr val="C0C0C0"/>
                  </a:outerShdw>
                </a:effectLst>
                <a:cs typeface="Times New Roman" pitchFamily="18" charset="0"/>
              </a:rPr>
              <a:t>Christian context</a:t>
            </a:r>
            <a:r>
              <a:rPr lang="en-US" sz="1600" dirty="0">
                <a:effectLst>
                  <a:outerShdw blurRad="38100" dist="38100" dir="2700000" algn="tl">
                    <a:srgbClr val="C0C0C0"/>
                  </a:outerShdw>
                </a:effectLst>
                <a:cs typeface="Times New Roman" pitchFamily="18" charset="0"/>
              </a:rPr>
              <a:t> is </a:t>
            </a:r>
            <a:r>
              <a:rPr lang="en-US" sz="1600" b="1" dirty="0">
                <a:effectLst>
                  <a:outerShdw blurRad="38100" dist="38100" dir="2700000" algn="tl">
                    <a:srgbClr val="C0C0C0"/>
                  </a:outerShdw>
                </a:effectLst>
                <a:cs typeface="Times New Roman" pitchFamily="18" charset="0"/>
              </a:rPr>
              <a:t>the ways these nurses view God, God’s participation with them, and what nurses do and see as results of spiritual care-giving in nursing “ministry.”</a:t>
            </a:r>
            <a:r>
              <a:rPr lang="en-US" sz="1600" dirty="0">
                <a:effectLst>
                  <a:outerShdw blurRad="38100" dist="38100" dir="2700000" algn="tl">
                    <a:srgbClr val="C0C0C0"/>
                  </a:outerShdw>
                </a:effectLst>
                <a:cs typeface="Times New Roman" pitchFamily="18" charset="0"/>
              </a:rPr>
              <a:t>  We have shown the parts of the process where the nurses are explicitly aware of God in the process as diamond or cloud shaped.</a:t>
            </a:r>
            <a:r>
              <a:rPr lang="en-US" dirty="0"/>
              <a:t> </a:t>
            </a:r>
          </a:p>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B5CBE-502B-420C-A409-D16280383BB3}" type="slidenum">
              <a:rPr lang="en-US" altLang="en-US" smtClean="0"/>
              <a:pPr/>
              <a:t>12</a:t>
            </a:fld>
            <a:endParaRPr lang="en-US" altLang="en-US"/>
          </a:p>
        </p:txBody>
      </p:sp>
    </p:spTree>
    <p:extLst>
      <p:ext uri="{BB962C8B-B14F-4D97-AF65-F5344CB8AC3E}">
        <p14:creationId xmlns:p14="http://schemas.microsoft.com/office/powerpoint/2010/main" val="321821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9705B49-6505-F6D9-9F8F-291C556F5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441CCBC-8733-4C79-9D40-112FE0CA1049}"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45059" name="Rectangle 2">
            <a:extLst>
              <a:ext uri="{FF2B5EF4-FFF2-40B4-BE49-F238E27FC236}">
                <a16:creationId xmlns:a16="http://schemas.microsoft.com/office/drawing/2014/main" id="{FDD85589-FC82-96BE-F5C5-D388079F56BB}"/>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E12D5D5D-0A91-43A1-75AC-CD290658CE05}"/>
              </a:ext>
            </a:extLst>
          </p:cNvPr>
          <p:cNvSpPr>
            <a:spLocks noGrp="1" noChangeArrowheads="1"/>
          </p:cNvSpPr>
          <p:nvPr>
            <p:ph type="body" idx="1"/>
          </p:nvPr>
        </p:nvSpPr>
        <p:spPr/>
        <p:txBody>
          <a:bodyPr/>
          <a:lstStyle/>
          <a:p>
            <a:pPr eaLnBrk="1" hangingPunct="1">
              <a:defRPr/>
            </a:pPr>
            <a:r>
              <a:rPr lang="en-US" sz="1600">
                <a:solidFill>
                  <a:srgbClr val="000000"/>
                </a:solidFill>
                <a:effectLst>
                  <a:outerShdw blurRad="38100" dist="38100" dir="2700000" algn="tl">
                    <a:srgbClr val="C0C0C0"/>
                  </a:outerShdw>
                </a:effectLst>
              </a:rPr>
              <a:t>•PN’s </a:t>
            </a:r>
            <a:r>
              <a:rPr lang="en-US" sz="1600" b="1">
                <a:solidFill>
                  <a:srgbClr val="000000"/>
                </a:solidFill>
                <a:effectLst>
                  <a:outerShdw blurRad="38100" dist="38100" dir="2700000" algn="tl">
                    <a:srgbClr val="C0C0C0"/>
                  </a:outerShdw>
                </a:effectLst>
              </a:rPr>
              <a:t>Bring God Near</a:t>
            </a:r>
            <a:r>
              <a:rPr lang="en-US" sz="1600">
                <a:solidFill>
                  <a:srgbClr val="000000"/>
                </a:solidFill>
                <a:effectLst>
                  <a:outerShdw blurRad="38100" dist="38100" dir="2700000" algn="tl">
                    <a:srgbClr val="C0C0C0"/>
                  </a:outerShdw>
                </a:effectLst>
              </a:rPr>
              <a:t> to patients and families as they assess spiritual concerns and respond appropriately.</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rPr>
              <a:t>•The PN’s describe “being used by God” as:</a:t>
            </a:r>
            <a:endParaRPr lang="en-US" sz="1600">
              <a:cs typeface="Times New Roman" pitchFamily="18" charset="0"/>
            </a:endParaRPr>
          </a:p>
          <a:p>
            <a:pPr eaLnBrk="1" hangingPunct="1">
              <a:defRPr/>
            </a:pPr>
            <a:r>
              <a:rPr lang="en-US" sz="1600" b="1">
                <a:solidFill>
                  <a:srgbClr val="000000"/>
                </a:solidFill>
                <a:effectLst>
                  <a:outerShdw blurRad="38100" dist="38100" dir="2700000" algn="tl">
                    <a:srgbClr val="C0C0C0"/>
                  </a:outerShdw>
                </a:effectLst>
              </a:rPr>
              <a:t>• Conduit</a:t>
            </a:r>
            <a:r>
              <a:rPr lang="en-US" sz="1600">
                <a:cs typeface="Times New Roman" pitchFamily="18" charset="0"/>
              </a:rPr>
              <a:t> </a:t>
            </a:r>
            <a:r>
              <a:rPr lang="en-US" sz="1600" b="1">
                <a:solidFill>
                  <a:srgbClr val="000000"/>
                </a:solidFill>
                <a:effectLst>
                  <a:outerShdw blurRad="38100" dist="38100" dir="2700000" algn="tl">
                    <a:srgbClr val="C0C0C0"/>
                  </a:outerShdw>
                </a:effectLst>
              </a:rPr>
              <a:t>• Bridge</a:t>
            </a:r>
            <a:r>
              <a:rPr lang="en-US" sz="1600">
                <a:cs typeface="Times New Roman" pitchFamily="18" charset="0"/>
              </a:rPr>
              <a:t> </a:t>
            </a:r>
            <a:r>
              <a:rPr lang="en-US" sz="1600" b="1">
                <a:solidFill>
                  <a:srgbClr val="000000"/>
                </a:solidFill>
                <a:effectLst>
                  <a:outerShdw blurRad="38100" dist="38100" dir="2700000" algn="tl">
                    <a:srgbClr val="C0C0C0"/>
                  </a:outerShdw>
                </a:effectLst>
              </a:rPr>
              <a:t>• Ambassador • Vessel</a:t>
            </a:r>
            <a:r>
              <a:rPr lang="en-US" sz="1600">
                <a:solidFill>
                  <a:srgbClr val="000000"/>
                </a:solidFill>
                <a:effectLst>
                  <a:outerShdw blurRad="38100" dist="38100" dir="2700000" algn="tl">
                    <a:srgbClr val="C0C0C0"/>
                  </a:outerShdw>
                </a:effectLst>
              </a:rPr>
              <a:t>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rPr>
              <a:t>through which the presence of God is brought</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rPr>
              <a:t>to the patient/family experiencing illness or</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rPr>
              <a:t>crisis.</a:t>
            </a:r>
            <a:r>
              <a:rPr lang="en-US" sz="1600"/>
              <a:t> Through God’s presence in the Nurse’s life, he or she is enabled to minister to the patient in the context of Christian faith and spiritual practice.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23B2777-14FB-B3E9-C648-CF414964F6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6837654C-6F8B-41EC-B920-1CAD1C5D6DCE}"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6F3AAEE6-A520-94F3-9814-EC64A13CE78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408DF86-4F99-4EB9-B125-2F776CA0D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cs typeface="Times New Roman" panose="02020603050405020304" pitchFamily="18" charset="0"/>
              </a:rPr>
              <a:t>“I feel it’s my mission or my calling from God to </a:t>
            </a:r>
            <a:r>
              <a:rPr lang="en-US" altLang="en-US" sz="1600" u="sng">
                <a:latin typeface="Arial" panose="020B0604020202020204" pitchFamily="34" charset="0"/>
                <a:cs typeface="Times New Roman" panose="02020603050405020304" pitchFamily="18" charset="0"/>
              </a:rPr>
              <a:t>bring His presence to others</a:t>
            </a:r>
            <a:r>
              <a:rPr lang="en-US" altLang="en-US" sz="1600">
                <a:latin typeface="Arial" panose="020B0604020202020204" pitchFamily="34" charset="0"/>
                <a:cs typeface="Times New Roman" panose="02020603050405020304" pitchFamily="18" charset="0"/>
              </a:rPr>
              <a:t>.  I do that through </a:t>
            </a:r>
            <a:r>
              <a:rPr lang="en-US" altLang="en-US" sz="1600" u="sng">
                <a:latin typeface="Arial" panose="020B0604020202020204" pitchFamily="34" charset="0"/>
                <a:cs typeface="Times New Roman" panose="02020603050405020304" pitchFamily="18" charset="0"/>
              </a:rPr>
              <a:t>bringing His love</a:t>
            </a:r>
            <a:r>
              <a:rPr lang="en-US" altLang="en-US" sz="1600">
                <a:latin typeface="Arial" panose="020B0604020202020204" pitchFamily="34" charset="0"/>
                <a:cs typeface="Times New Roman" panose="02020603050405020304" pitchFamily="18" charset="0"/>
              </a:rPr>
              <a:t>, His love to others.</a:t>
            </a:r>
            <a:r>
              <a:rPr lang="en-US" altLang="en-US" sz="1600" b="1">
                <a:latin typeface="Arial" panose="020B0604020202020204" pitchFamily="34" charset="0"/>
                <a:cs typeface="Times New Roman" panose="02020603050405020304" pitchFamily="18" charset="0"/>
              </a:rPr>
              <a:t>  </a:t>
            </a:r>
            <a:r>
              <a:rPr lang="en-US" altLang="en-US" sz="1600">
                <a:latin typeface="Arial" panose="020B0604020202020204" pitchFamily="34" charset="0"/>
                <a:cs typeface="Times New Roman" panose="02020603050405020304" pitchFamily="18" charset="0"/>
              </a:rPr>
              <a:t>And I feel if I can … let His love come from my heart and show that I care for them, … and I will do all I can to help them.  And sometimes it’s very difficult for me to separate the body, mind, and spirit ministry that I’m doing because a lot of times I feel when I’m ministering to their body or their mind, it’s spiritual care too.”</a:t>
            </a:r>
            <a:endParaRPr lang="en-US" altLang="en-US" sz="1600" b="1">
              <a:latin typeface="Arial" panose="020B0604020202020204" pitchFamily="34" charset="0"/>
              <a:cs typeface="Times New Roman" panose="02020603050405020304" pitchFamily="18" charset="0"/>
            </a:endParaRPr>
          </a:p>
          <a:p>
            <a:pPr eaLnBrk="1" hangingPunct="1"/>
            <a:r>
              <a:rPr lang="en-US" altLang="en-US" sz="1600">
                <a:latin typeface="Arial" panose="020B0604020202020204" pitchFamily="34" charset="0"/>
                <a:cs typeface="Arial" panose="020B0604020202020204" pitchFamily="34" charset="0"/>
              </a:rPr>
              <a:t> </a:t>
            </a:r>
            <a:endParaRPr lang="en-US" altLang="en-US" sz="1600">
              <a:latin typeface="Arial" panose="020B0604020202020204" pitchFamily="34" charset="0"/>
              <a:cs typeface="Times New Roman" panose="02020603050405020304" pitchFamily="18" charset="0"/>
            </a:endParaRPr>
          </a:p>
          <a:p>
            <a:pPr eaLnBrk="1" hangingPunct="1"/>
            <a:r>
              <a:rPr lang="en-US" altLang="en-US" sz="1600">
                <a:latin typeface="Arial" panose="020B0604020202020204" pitchFamily="34" charset="0"/>
                <a:cs typeface="Arial" panose="020B0604020202020204" pitchFamily="34" charset="0"/>
              </a:rPr>
              <a:t>Another nurse described it this way: </a:t>
            </a:r>
            <a:endParaRPr lang="en-US" altLang="en-US" sz="1600">
              <a:latin typeface="Arial" panose="020B0604020202020204" pitchFamily="34" charset="0"/>
              <a:cs typeface="Times New Roman" panose="02020603050405020304" pitchFamily="18" charset="0"/>
            </a:endParaRPr>
          </a:p>
          <a:p>
            <a:pPr eaLnBrk="1" hangingPunct="1"/>
            <a:r>
              <a:rPr lang="en-US" altLang="en-US" sz="1600">
                <a:latin typeface="Arial" panose="020B0604020202020204" pitchFamily="34" charset="0"/>
                <a:cs typeface="Arial" panose="020B0604020202020204" pitchFamily="34" charset="0"/>
              </a:rPr>
              <a:t>“I think it’s hard for them [patients] to reach out to God. They [may] feel that God is very far away.”</a:t>
            </a:r>
            <a:endParaRPr lang="en-US" altLang="en-US" sz="1600">
              <a:latin typeface="Arial" panose="020B0604020202020204" pitchFamily="34" charset="0"/>
              <a:cs typeface="Times New Roman" panose="02020603050405020304" pitchFamily="18" charset="0"/>
            </a:endParaRPr>
          </a:p>
          <a:p>
            <a:pPr eaLnBrk="1" hangingPunct="1"/>
            <a:endParaRPr lang="en-US" altLang="en-US" sz="16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9FB1AB8-92DB-6823-961F-D1B1716899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DF1D6FD-B357-4603-B6EA-7496494122FC}"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47107" name="Rectangle 2">
            <a:extLst>
              <a:ext uri="{FF2B5EF4-FFF2-40B4-BE49-F238E27FC236}">
                <a16:creationId xmlns:a16="http://schemas.microsoft.com/office/drawing/2014/main" id="{E4BA13F2-003A-ABC5-8120-5484E30573D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63298CB-7529-CCC3-D1A3-E9C6E400D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Trusting God is the Essential first phase of the process of “Bringing God Near.”</a:t>
            </a:r>
          </a:p>
          <a:p>
            <a:pPr eaLnBrk="1" hangingPunct="1"/>
            <a:r>
              <a:rPr lang="en-US" altLang="en-US" sz="1600">
                <a:latin typeface="Arial" panose="020B0604020202020204" pitchFamily="34" charset="0"/>
              </a:rPr>
              <a:t>It Acknowledges that the PN’s relationship with God already exists before a specific instance of giving spiritual care.</a:t>
            </a:r>
          </a:p>
          <a:p>
            <a:pPr eaLnBrk="1" hangingPunct="1"/>
            <a:r>
              <a:rPr lang="en-US" altLang="en-US" sz="1600">
                <a:latin typeface="Arial" panose="020B0604020202020204" pitchFamily="34" charset="0"/>
              </a:rPr>
              <a:t>PN’s experience an </a:t>
            </a:r>
            <a:r>
              <a:rPr lang="en-US" altLang="en-US" sz="1600" u="sng">
                <a:latin typeface="Arial" panose="020B0604020202020204" pitchFamily="34" charset="0"/>
              </a:rPr>
              <a:t>active partnership</a:t>
            </a:r>
            <a:r>
              <a:rPr lang="en-US" altLang="en-US" sz="1600">
                <a:latin typeface="Arial" panose="020B0604020202020204" pitchFamily="34" charset="0"/>
              </a:rPr>
              <a:t> with God in care giving that is part of an ongoing journey of faith for them.</a:t>
            </a:r>
          </a:p>
          <a:p>
            <a:pPr eaLnBrk="1" hangingPunct="1"/>
            <a:r>
              <a:rPr lang="en-US" altLang="en-US" sz="1600">
                <a:latin typeface="Arial" panose="020B0604020202020204" pitchFamily="34" charset="0"/>
              </a:rPr>
              <a:t>This relationship with God is a significant &amp; ongoing part of the process of BGN to people in PN practice.</a:t>
            </a:r>
          </a:p>
          <a:p>
            <a:pPr eaLnBrk="1" hangingPunct="1"/>
            <a:r>
              <a:rPr lang="en-US" altLang="en-US" sz="1600" b="1">
                <a:latin typeface="Arial" panose="020B0604020202020204" pitchFamily="34" charset="0"/>
              </a:rPr>
              <a:t>Quotes:</a:t>
            </a:r>
            <a:r>
              <a:rPr lang="en-US" altLang="en-US" sz="1600">
                <a:latin typeface="Arial" panose="020B0604020202020204" pitchFamily="34" charset="0"/>
              </a:rPr>
              <a:t> </a:t>
            </a:r>
            <a:r>
              <a:rPr lang="en-US" altLang="en-US" sz="1600">
                <a:latin typeface="Arial" panose="020B0604020202020204" pitchFamily="34" charset="0"/>
                <a:cs typeface="Times New Roman" panose="02020603050405020304" pitchFamily="18" charset="0"/>
              </a:rPr>
              <a:t>…‘in providing spiritual care, you need to be a spiritual person yourself or you can’t do it.  If you haven’t already, you really need to keep that relationship with God alive and vital and growing.”</a:t>
            </a:r>
          </a:p>
          <a:p>
            <a:pPr eaLnBrk="1" hangingPunct="1"/>
            <a:r>
              <a:rPr lang="en-US" altLang="en-US" sz="1600" b="1">
                <a:latin typeface="Arial" panose="020B0604020202020204" pitchFamily="34" charset="0"/>
                <a:cs typeface="Times New Roman" panose="02020603050405020304" pitchFamily="18" charset="0"/>
              </a:rPr>
              <a:t>Partnering: continued …</a:t>
            </a:r>
          </a:p>
          <a:p>
            <a:pPr eaLnBrk="1" hangingPunct="1"/>
            <a:endParaRPr lang="en-US" altLang="en-US" sz="1600">
              <a:latin typeface="Arial" panose="020B0604020202020204" pitchFamily="34" charset="0"/>
              <a:cs typeface="Times New Roman" panose="02020603050405020304" pitchFamily="18" charset="0"/>
            </a:endParaRPr>
          </a:p>
          <a:p>
            <a:pPr eaLnBrk="1" hangingPunct="1"/>
            <a:endParaRPr lang="en-US" altLang="en-US" sz="1600">
              <a:latin typeface="Arial" panose="020B0604020202020204" pitchFamily="34" charset="0"/>
              <a:cs typeface="Times New Roman" panose="02020603050405020304" pitchFamily="18" charset="0"/>
            </a:endParaRPr>
          </a:p>
          <a:p>
            <a:pPr eaLnBrk="1" hangingPunct="1"/>
            <a:endParaRPr lang="en-US" altLang="en-US" sz="1600" b="1">
              <a:latin typeface="Arial" panose="020B0604020202020204" pitchFamily="34" charset="0"/>
              <a:cs typeface="Times New Roman" panose="02020603050405020304" pitchFamily="18" charset="0"/>
            </a:endParaRPr>
          </a:p>
          <a:p>
            <a:pPr eaLnBrk="1" hangingPunct="1"/>
            <a:endParaRPr lang="en-US" altLang="en-US" sz="1600">
              <a:latin typeface="Arial" panose="020B0604020202020204" pitchFamily="34" charset="0"/>
            </a:endParaRPr>
          </a:p>
          <a:p>
            <a:pPr eaLnBrk="1" hangingPunct="1"/>
            <a:endParaRPr lang="en-US" altLang="en-US" sz="1600">
              <a:latin typeface="Arial" panose="020B0604020202020204" pitchFamily="34" charset="0"/>
            </a:endParaRPr>
          </a:p>
          <a:p>
            <a:pPr eaLnBrk="1" hangingPunct="1"/>
            <a:endParaRPr lang="en-US" altLang="en-US" sz="1600">
              <a:latin typeface="Arial" panose="020B0604020202020204" pitchFamily="34" charset="0"/>
            </a:endParaRPr>
          </a:p>
          <a:p>
            <a:pPr eaLnBrk="1" hangingPunct="1"/>
            <a:endParaRPr lang="en-US" altLang="en-US" sz="16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509CADB-179A-84CD-A103-A29405CD21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F2710FB3-2E0F-40C5-A6D0-5D05BE7AB276}"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97BFD31D-F8BA-BC1A-4D9C-B6CB0C25213C}"/>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0D30AFA-05F8-1060-C443-7E5397A58C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Partnering with God:  “Well God, here we go!” </a:t>
            </a:r>
            <a:r>
              <a:rPr lang="en-US" altLang="en-US" sz="1600" dirty="0">
                <a:latin typeface="Arial" panose="020B0604020202020204" pitchFamily="34" charset="0"/>
                <a:cs typeface="Arial" panose="020B0604020202020204" pitchFamily="34" charset="0"/>
              </a:rPr>
              <a:t>Another said:</a:t>
            </a:r>
          </a:p>
          <a:p>
            <a:pPr eaLnBrk="1" hangingPunct="1"/>
            <a:r>
              <a:rPr lang="en-US" altLang="en-US" sz="1600" dirty="0">
                <a:latin typeface="Arial" panose="020B0604020202020204" pitchFamily="34" charset="0"/>
                <a:cs typeface="Arial" panose="020B0604020202020204" pitchFamily="34" charset="0"/>
              </a:rPr>
              <a:t>“…in order for me to try to stay more in tune to what God wants me to do for that day, [I] have to spend more time in the word (reading the BIBLE), spend more time even just praising God sometimes.  That music just does wonders for you, listening to that. And praying and talking to Him.  I mean I’m talking to Him in the car all the time, asking Him to help me, you know, go into this house now.”</a:t>
            </a:r>
            <a:endParaRPr lang="en-US" altLang="en-US" sz="1600" dirty="0">
              <a:latin typeface="Arial" panose="020B0604020202020204" pitchFamily="34" charset="0"/>
              <a:cs typeface="Times New Roman" panose="02020603050405020304" pitchFamily="18" charset="0"/>
            </a:endParaRPr>
          </a:p>
          <a:p>
            <a:pPr eaLnBrk="1" hangingPunct="1"/>
            <a:r>
              <a:rPr lang="en-US" altLang="en-US" sz="1600" b="1" dirty="0">
                <a:latin typeface="Arial" panose="020B0604020202020204" pitchFamily="34" charset="0"/>
                <a:cs typeface="Arial" panose="020B0604020202020204" pitchFamily="34" charset="0"/>
              </a:rPr>
              <a:t>Understanding that God has the Patient’s situation well in hand:</a:t>
            </a:r>
            <a:r>
              <a:rPr lang="en-US" altLang="en-US" sz="1600" dirty="0">
                <a:latin typeface="Arial" panose="020B0604020202020204" pitchFamily="34" charset="0"/>
                <a:cs typeface="Arial" panose="020B0604020202020204" pitchFamily="34" charset="0"/>
              </a:rPr>
              <a:t> </a:t>
            </a:r>
            <a:endParaRPr lang="en-US" altLang="en-US" sz="1600" dirty="0">
              <a:latin typeface="Arial" panose="020B0604020202020204" pitchFamily="34" charset="0"/>
              <a:cs typeface="Times New Roman" panose="02020603050405020304" pitchFamily="18" charset="0"/>
            </a:endParaRPr>
          </a:p>
          <a:p>
            <a:pPr eaLnBrk="1" hangingPunct="1"/>
            <a:r>
              <a:rPr lang="en-US" altLang="en-US" sz="1600" dirty="0">
                <a:latin typeface="Arial" panose="020B0604020202020204" pitchFamily="34" charset="0"/>
                <a:cs typeface="Times New Roman" panose="02020603050405020304" pitchFamily="18" charset="0"/>
              </a:rPr>
              <a:t>“… not only letting God take control of your life but going to where God is working and going there.  Just growing spiritually and realizing that what’s important is what God does.  It’s not important what I do.  What matters for eternity is what God plans - what His will is (for the patient), not what my will is.”</a:t>
            </a:r>
            <a:r>
              <a:rPr lang="en-US" altLang="en-US" sz="1600" dirty="0">
                <a:latin typeface="Arial" panose="020B0604020202020204"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8FFC666-2F56-3687-D384-DA84A0664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BF91A00-8598-4F0F-AB8C-A74D5BBB5103}"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49155" name="Rectangle 2">
            <a:extLst>
              <a:ext uri="{FF2B5EF4-FFF2-40B4-BE49-F238E27FC236}">
                <a16:creationId xmlns:a16="http://schemas.microsoft.com/office/drawing/2014/main" id="{CE4AAF40-D88E-37A5-A1E6-DAF2F7D4CAE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5F6F9D4-96FB-66B0-2D0E-D777639427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Phase 2 – forming the relationship:  This involves the PN in both “being” and “doing,” The focus was on two dimensions:</a:t>
            </a:r>
          </a:p>
          <a:p>
            <a:pPr eaLnBrk="1" hangingPunct="1"/>
            <a:r>
              <a:rPr lang="en-US" altLang="en-US" sz="1600">
                <a:latin typeface="Arial" panose="020B0604020202020204" pitchFamily="34" charset="0"/>
              </a:rPr>
              <a:t>1. Being available and present:  Being a listener and attending to people and their concerns</a:t>
            </a:r>
          </a:p>
          <a:p>
            <a:pPr lvl="1" eaLnBrk="1" hangingPunct="1"/>
            <a:r>
              <a:rPr lang="en-US" altLang="en-US" sz="1600">
                <a:latin typeface="Arial" panose="020B0604020202020204" pitchFamily="34" charset="0"/>
              </a:rPr>
              <a:t>Journeying with others</a:t>
            </a:r>
          </a:p>
          <a:p>
            <a:pPr lvl="1" eaLnBrk="1" hangingPunct="1"/>
            <a:r>
              <a:rPr lang="en-US" altLang="en-US" sz="1600">
                <a:latin typeface="Arial" panose="020B0604020202020204" pitchFamily="34" charset="0"/>
              </a:rPr>
              <a:t>Waiting for the patient or family story to be told</a:t>
            </a:r>
          </a:p>
          <a:p>
            <a:pPr lvl="1" eaLnBrk="1" hangingPunct="1"/>
            <a:r>
              <a:rPr lang="en-US" altLang="en-US" sz="1600">
                <a:latin typeface="Arial" panose="020B0604020202020204" pitchFamily="34" charset="0"/>
              </a:rPr>
              <a:t>Offering acceptance and reassurance</a:t>
            </a:r>
          </a:p>
          <a:p>
            <a:pPr eaLnBrk="1" hangingPunct="1"/>
            <a:r>
              <a:rPr lang="en-US" altLang="en-US" sz="1600">
                <a:latin typeface="Arial" panose="020B0604020202020204" pitchFamily="34" charset="0"/>
              </a:rPr>
              <a:t>2. Collaborative Assessment:</a:t>
            </a:r>
          </a:p>
          <a:p>
            <a:pPr lvl="1" eaLnBrk="1" hangingPunct="1"/>
            <a:r>
              <a:rPr lang="en-US" altLang="en-US" sz="1600">
                <a:latin typeface="Arial" panose="020B0604020202020204" pitchFamily="34" charset="0"/>
              </a:rPr>
              <a:t>Dialoguing – validating/naming the patient’s concern</a:t>
            </a:r>
          </a:p>
          <a:p>
            <a:pPr lvl="1" eaLnBrk="1" hangingPunct="1"/>
            <a:r>
              <a:rPr lang="en-US" altLang="en-US" sz="1600">
                <a:latin typeface="Arial" panose="020B0604020202020204" pitchFamily="34" charset="0"/>
              </a:rPr>
              <a:t>For some patients, it took several visits with the nurse for this to develop; for others, this kind of  “connecting” took very little time.</a:t>
            </a:r>
          </a:p>
          <a:p>
            <a:pPr lvl="1" eaLnBrk="1" hangingPunct="1"/>
            <a:endParaRPr lang="en-US" altLang="en-US" sz="1600">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5D14844-EB50-DB25-4850-A9324FBF4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301CAEE-64AD-4B13-AA90-8D3392AE3370}"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6CB7ADEE-328B-73DF-7708-994B7616E71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9F2D859-89CB-3F7A-CDD7-6658395B1B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cs typeface="Times New Roman" panose="02020603050405020304" pitchFamily="18" charset="0"/>
              </a:rPr>
              <a:t>Forming a solid sense of connection cannot be bypassed: there are no “short cuts” to developing a “safe place” where the patient or family can “be themselves” and feel valued and understood by the nurse.</a:t>
            </a:r>
            <a:endParaRPr lang="en-US" altLang="en-US" sz="1600" b="1">
              <a:latin typeface="Arial" panose="020B0604020202020204" pitchFamily="34" charset="0"/>
              <a:cs typeface="Times New Roman" panose="02020603050405020304" pitchFamily="18" charset="0"/>
            </a:endParaRPr>
          </a:p>
          <a:p>
            <a:pPr eaLnBrk="1" hangingPunct="1"/>
            <a:r>
              <a:rPr lang="en-US" altLang="en-US" sz="1600" b="1">
                <a:latin typeface="Arial" panose="020B0604020202020204" pitchFamily="34" charset="0"/>
                <a:cs typeface="Times New Roman" panose="02020603050405020304" pitchFamily="18" charset="0"/>
              </a:rPr>
              <a:t>“And when I think about what is spiritual care for her, I think about caring for her.  I am listening to her.  I’m developing a relationship with her.  I physically touch her.  And those are meeting emotional needs.  But they’re also very biblical and that also becomes spiritual care.  And it’s not only a foundation that needs to be laid.  But before one even gets into specifics then one needs to have that as a foundation.  But also carry them through in all care.”</a:t>
            </a:r>
          </a:p>
          <a:p>
            <a:pPr eaLnBrk="1" hangingPunct="1"/>
            <a:r>
              <a:rPr lang="en-US" altLang="en-US" sz="1600">
                <a:latin typeface="Arial" panose="020B0604020202020204" pitchFamily="34" charset="0"/>
                <a:cs typeface="Times New Roman" panose="02020603050405020304" pitchFamily="18" charset="0"/>
              </a:rPr>
              <a:t>Being a PN is:  “being that presence and that person that she knows that she could call on the phone when she’s so frustrated she doesn’t know what to do.  Someone who will give her an honest answer, and to ‘be there’ to support her.”</a:t>
            </a:r>
          </a:p>
          <a:p>
            <a:pPr eaLnBrk="1" hangingPunct="1"/>
            <a:endParaRPr lang="en-US" altLang="en-US" sz="16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50F913A-CAD3-87BA-F7C4-0D2581074B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3C0DE1D8-A40A-4FDC-8338-A68DA9D39183}"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51203" name="Rectangle 2">
            <a:extLst>
              <a:ext uri="{FF2B5EF4-FFF2-40B4-BE49-F238E27FC236}">
                <a16:creationId xmlns:a16="http://schemas.microsoft.com/office/drawing/2014/main" id="{2307C169-878F-B3C0-9ED0-2BEA13ACB4D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B012683-4D71-FCDF-A11C-84422A94E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READ QUOTE FIRST!</a:t>
            </a:r>
          </a:p>
          <a:p>
            <a:pPr eaLnBrk="1" hangingPunct="1"/>
            <a:r>
              <a:rPr lang="en-US" altLang="en-US" sz="1600">
                <a:latin typeface="Arial" panose="020B0604020202020204" pitchFamily="34" charset="0"/>
              </a:rPr>
              <a:t>The PN and the patient need to come to some agreement as to what the main issues are at the time.</a:t>
            </a:r>
          </a:p>
          <a:p>
            <a:pPr eaLnBrk="1" hangingPunct="1"/>
            <a:r>
              <a:rPr lang="en-US" altLang="en-US" sz="1600">
                <a:latin typeface="Arial" panose="020B0604020202020204" pitchFamily="34" charset="0"/>
              </a:rPr>
              <a:t>They do this through “collaborative assessment.” The nurse cautions that the direction for care is determined primarily by the person’s expressed needs at the time. The PNs hunches </a:t>
            </a:r>
            <a:r>
              <a:rPr lang="en-US" altLang="en-US" sz="1600" u="sng">
                <a:latin typeface="Arial" panose="020B0604020202020204" pitchFamily="34" charset="0"/>
              </a:rPr>
              <a:t>must</a:t>
            </a:r>
            <a:r>
              <a:rPr lang="en-US" altLang="en-US" sz="1600">
                <a:latin typeface="Arial" panose="020B0604020202020204" pitchFamily="34" charset="0"/>
              </a:rPr>
              <a:t> be gently verified with the patient before any explicit spiritual intervention takes place.   </a:t>
            </a:r>
          </a:p>
          <a:p>
            <a:pPr eaLnBrk="1" hangingPunct="1"/>
            <a:r>
              <a:rPr lang="en-US" altLang="en-US" sz="1600">
                <a:latin typeface="Arial" panose="020B0604020202020204" pitchFamily="34" charset="0"/>
                <a:cs typeface="Times New Roman" panose="02020603050405020304" pitchFamily="18" charset="0"/>
              </a:rPr>
              <a:t>“Knowing the people” means that the PN can continue to build the relationship and also take appropriate, timely action in a crisis, tailored to the particular patient and family in their changing circumstances. </a:t>
            </a:r>
          </a:p>
          <a:p>
            <a:pPr eaLnBrk="1" hangingPunct="1"/>
            <a:endParaRPr lang="en-US" altLang="en-US" sz="16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751D30E-A3CD-1EEB-E70A-B84CC0481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4FFE7AD-8EB1-4DE8-B0B3-6CA2FC258409}"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E1FE066E-E3C1-C301-DD7F-7B41AEB41626}"/>
              </a:ext>
            </a:extLst>
          </p:cNvPr>
          <p:cNvSpPr>
            <a:spLocks noGrp="1" noRot="1" noChangeAspect="1" noChangeArrowheads="1" noTextEdit="1"/>
          </p:cNvSpPr>
          <p:nvPr>
            <p:ph type="sldImg"/>
          </p:nvPr>
        </p:nvSpPr>
        <p:spPr>
          <a:ln/>
        </p:spPr>
      </p:sp>
      <p:sp>
        <p:nvSpPr>
          <p:cNvPr id="254979" name="Rectangle 3">
            <a:extLst>
              <a:ext uri="{FF2B5EF4-FFF2-40B4-BE49-F238E27FC236}">
                <a16:creationId xmlns:a16="http://schemas.microsoft.com/office/drawing/2014/main" id="{366D37A2-6060-C380-73CA-D36DF9FAE738}"/>
              </a:ext>
            </a:extLst>
          </p:cNvPr>
          <p:cNvSpPr>
            <a:spLocks noGrp="1" noChangeArrowheads="1"/>
          </p:cNvSpPr>
          <p:nvPr>
            <p:ph type="body" idx="1"/>
          </p:nvPr>
        </p:nvSpPr>
        <p:spPr/>
        <p:txBody>
          <a:bodyPr/>
          <a:lstStyle/>
          <a:p>
            <a:pPr eaLnBrk="1" hangingPunct="1">
              <a:defRPr/>
            </a:pPr>
            <a:r>
              <a:rPr lang="en-US" sz="1600">
                <a:cs typeface="Times New Roman" pitchFamily="18" charset="0"/>
              </a:rPr>
              <a:t>Phase 3 – Opening to God. Some direct discussion of God and God’s involvement in the situation may have occurred already in conversations that establish the nurse-patient relationship. As the relationship deepens, there is a greater focus on God’s active involvement in the situation.</a:t>
            </a:r>
          </a:p>
          <a:p>
            <a:pPr eaLnBrk="1" hangingPunct="1">
              <a:defRPr/>
            </a:pPr>
            <a:r>
              <a:rPr lang="en-US" sz="1600">
                <a:effectLst>
                  <a:outerShdw blurRad="38100" dist="38100" dir="2700000" algn="tl">
                    <a:srgbClr val="C0C0C0"/>
                  </a:outerShdw>
                </a:effectLst>
                <a:cs typeface="Times New Roman" pitchFamily="18" charset="0"/>
              </a:rPr>
              <a:t>•A bridge develops from “forming the relationship with the patient” to an awareness of God coming into the encounter and the spiritual issue.</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 There is a sense of movement in the nurse-patient conversation from ‘where we are now’ to ‘where we are now with God.’</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•Not easy to describe in words. There is a component of  ‘mystery’ about it.</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•A very subtle sense that accompanies the emerging understandings nurse and patient/family have.</a:t>
            </a:r>
            <a:r>
              <a:rPr lang="en-US" sz="160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A240382-09AA-719D-8FEB-59FD96391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6B10933-4D6E-459D-9AE1-1D9B2DA2F474}"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9DC83D1C-5768-5220-BF58-F2CA8E722063}"/>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CA24A5B7-FDA3-C0D5-43CB-3D4CB3235CC9}"/>
              </a:ext>
            </a:extLst>
          </p:cNvPr>
          <p:cNvSpPr>
            <a:spLocks noGrp="1" noChangeArrowheads="1"/>
          </p:cNvSpPr>
          <p:nvPr>
            <p:ph type="body" idx="1"/>
          </p:nvPr>
        </p:nvSpPr>
        <p:spPr/>
        <p:txBody>
          <a:bodyPr/>
          <a:lstStyle/>
          <a:p>
            <a:pPr eaLnBrk="1" hangingPunct="1">
              <a:defRPr/>
            </a:pPr>
            <a:r>
              <a:rPr lang="en-US" sz="1600">
                <a:cs typeface="Times New Roman" pitchFamily="18" charset="0"/>
              </a:rPr>
              <a:t>Parish, or Health Ministry Nursing, it is a relatively new specialty that emerged in it’s latest form in the mid-1980’s in Christian churches in the USA. The Scope and Standards of PN Practice were developed through the Health Ministry Association and are published by ANA - American Nurses Association. Parish Nursing:</a:t>
            </a:r>
          </a:p>
          <a:p>
            <a:pPr eaLnBrk="1" hangingPunct="1">
              <a:defRPr/>
            </a:pPr>
            <a:r>
              <a:rPr lang="en-US" sz="1600">
                <a:effectLst>
                  <a:outerShdw blurRad="38100" dist="38100" dir="2700000" algn="tl">
                    <a:srgbClr val="C0C0C0"/>
                  </a:outerShdw>
                </a:effectLst>
                <a:cs typeface="Times New Roman" pitchFamily="18" charset="0"/>
              </a:rPr>
              <a:t>• Combines health professional and ministry roles</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 The • Focus of the practice is integration of faith and health, and the integration of faith and health in </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 Spiritual care giving is central to Parish Nursing practice.</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We felt that the process of spiritual care giving by nurses in this practice was not well understood even by those who were moving into these roles. Therefore it was:</a:t>
            </a:r>
            <a:endParaRPr lang="en-US" sz="1600">
              <a:cs typeface="Times New Roman" pitchFamily="18" charset="0"/>
            </a:endParaRPr>
          </a:p>
          <a:p>
            <a:pPr eaLnBrk="1" hangingPunct="1">
              <a:defRPr/>
            </a:pPr>
            <a:r>
              <a:rPr lang="en-US" sz="1600">
                <a:effectLst>
                  <a:outerShdw blurRad="38100" dist="38100" dir="2700000" algn="tl">
                    <a:srgbClr val="C0C0C0"/>
                  </a:outerShdw>
                </a:effectLst>
                <a:cs typeface="Times New Roman" pitchFamily="18" charset="0"/>
              </a:rPr>
              <a:t>•Important to describe this way of nursing so others understand what is involved and can learn how to do it.</a:t>
            </a:r>
            <a:endParaRPr lang="en-US" sz="1600">
              <a:cs typeface="Times New Roman" pitchFamily="18" charset="0"/>
            </a:endParaRPr>
          </a:p>
          <a:p>
            <a:pPr eaLnBrk="1" hangingPunct="1">
              <a:defRPr/>
            </a:pPr>
            <a:endParaRPr lang="en-US"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CAD115E-CAAB-16A8-282B-894CF3D1BB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F2DAC5B0-BAA4-49EA-B2D8-135300561808}"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53251" name="Rectangle 2">
            <a:extLst>
              <a:ext uri="{FF2B5EF4-FFF2-40B4-BE49-F238E27FC236}">
                <a16:creationId xmlns:a16="http://schemas.microsoft.com/office/drawing/2014/main" id="{CE190509-921A-1C2C-5977-E6FE4A5557C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358F7C6-C672-CD44-793A-78E610029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Times New Roman" panose="02020603050405020304" pitchFamily="18" charset="0"/>
              </a:rPr>
              <a:t>Either nurse or patient may verbally acknowledge God’s presence or involvement in the present moment. Or, sometimes a perception of God’s absence may be causing spiritual distress for the patient and will be recognized at this time. The Nurses are often acutely listening [in their spirits] for the ‘still, small voice’ of God’s guidance and direction that is the prelude to taking action by Activating or Nurturing Faith.  One nurse says: “This is wholistic ministry, where it is coming from the Spirit, your spirit and God’s [spirit] in you.  Your spirit is connecting with God’s Spirit, and without that, you can’t do it [parish nursing ministry].”</a:t>
            </a:r>
            <a:r>
              <a:rPr lang="en-US" altLang="en-US" dirty="0">
                <a:latin typeface="Arial" panose="020B0604020202020204"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9E4504A-284E-5217-941D-D1F1C0354D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58B969B1-E8E2-4FF5-AC86-EEFEDEA74013}"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A631643B-9CE9-2F03-85B3-91D3BE58EF1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50F18A1-80A6-FC90-F3CF-C5955746D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The perception of a link with God is </a:t>
            </a:r>
            <a:r>
              <a:rPr lang="en-US" altLang="en-US" sz="1600" u="sng">
                <a:latin typeface="Arial" panose="020B0604020202020204" pitchFamily="34" charset="0"/>
              </a:rPr>
              <a:t>always</a:t>
            </a:r>
            <a:r>
              <a:rPr lang="en-US" altLang="en-US" sz="1600">
                <a:latin typeface="Arial" panose="020B0604020202020204" pitchFamily="34" charset="0"/>
              </a:rPr>
              <a:t> present for nurse and sometimes for the patient or family as well. </a:t>
            </a:r>
          </a:p>
          <a:p>
            <a:pPr eaLnBrk="1" hangingPunct="1"/>
            <a:endParaRPr lang="en-US" altLang="en-US" sz="1600">
              <a:latin typeface="Arial" panose="020B0604020202020204" pitchFamily="34" charset="0"/>
            </a:endParaRPr>
          </a:p>
          <a:p>
            <a:pPr eaLnBrk="1" hangingPunct="1"/>
            <a:r>
              <a:rPr lang="en-US" altLang="en-US" sz="1600">
                <a:latin typeface="Arial" panose="020B0604020202020204" pitchFamily="34" charset="0"/>
              </a:rPr>
              <a:t>Sometimes the PN has an impression that a part of herself and God is being deeply shared with the patient at this time – some kind of ‘spirit to spirit connection.’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B5CBE-502B-420C-A409-D16280383BB3}" type="slidenum">
              <a:rPr lang="en-US" altLang="en-US" smtClean="0"/>
              <a:pPr/>
              <a:t>26</a:t>
            </a:fld>
            <a:endParaRPr lang="en-US" altLang="en-US"/>
          </a:p>
        </p:txBody>
      </p:sp>
    </p:spTree>
    <p:extLst>
      <p:ext uri="{BB962C8B-B14F-4D97-AF65-F5344CB8AC3E}">
        <p14:creationId xmlns:p14="http://schemas.microsoft.com/office/powerpoint/2010/main" val="2571879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C314C48-16B6-CA4D-74D1-D9091A51B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8D22868-A572-4181-A0E9-3A442F948176}"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
        <p:nvSpPr>
          <p:cNvPr id="55299" name="Rectangle 2">
            <a:extLst>
              <a:ext uri="{FF2B5EF4-FFF2-40B4-BE49-F238E27FC236}">
                <a16:creationId xmlns:a16="http://schemas.microsoft.com/office/drawing/2014/main" id="{828E6BB0-C549-AD82-040F-3E699B36AFB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5080BBB-E4F3-9980-AC58-70C90B51F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In “Activating or Nurturing Faith”, the patient’s Health problem and spiritual issues are the focus. Phase 4 almost invariably involves some form of prayer that serves to “bring people into the presence of God,” so that whatever healing is needed is </a:t>
            </a:r>
            <a:r>
              <a:rPr lang="en-US" altLang="en-US" sz="1400" dirty="0">
                <a:latin typeface="Times New Roman" panose="02020603050405020304" pitchFamily="18" charset="0"/>
                <a:cs typeface="Times New Roman" panose="02020603050405020304" pitchFamily="18" charset="0"/>
              </a:rPr>
              <a:t>understood by the patient as being addressed directly by God.</a:t>
            </a:r>
            <a:r>
              <a:rPr lang="en-US" altLang="en-US" sz="1400" dirty="0">
                <a:latin typeface="Arial" panose="020B0604020202020204" pitchFamily="34" charset="0"/>
                <a:cs typeface="Times New Roman" panose="02020603050405020304" pitchFamily="18" charset="0"/>
              </a:rPr>
              <a:t> </a:t>
            </a:r>
            <a:r>
              <a:rPr lang="en-US" altLang="en-US" sz="1400" dirty="0">
                <a:latin typeface="Arial" panose="020B0604020202020204" pitchFamily="34" charset="0"/>
              </a:rPr>
              <a:t>It may also include other nursing actions or interventions. </a:t>
            </a:r>
          </a:p>
          <a:p>
            <a:pPr eaLnBrk="1" hangingPunct="1"/>
            <a:r>
              <a:rPr lang="en-US" altLang="en-US" sz="1400" dirty="0">
                <a:latin typeface="Arial" panose="020B0604020202020204" pitchFamily="34" charset="0"/>
              </a:rPr>
              <a:t>The purpose is to support, strengthen and encourage the person/people spiritually and to help them face today and whatever will follow. </a:t>
            </a:r>
          </a:p>
          <a:p>
            <a:pPr eaLnBrk="1" hangingPunct="1"/>
            <a:r>
              <a:rPr lang="en-US" altLang="en-US" sz="1400" dirty="0">
                <a:latin typeface="Arial" panose="020B0604020202020204" pitchFamily="34" charset="0"/>
              </a:rPr>
              <a:t>One way of thinking about these concepts is: </a:t>
            </a:r>
          </a:p>
          <a:p>
            <a:pPr eaLnBrk="1" hangingPunct="1"/>
            <a:r>
              <a:rPr lang="en-US" altLang="en-US" sz="1400" u="sng" dirty="0">
                <a:latin typeface="Arial" panose="020B0604020202020204" pitchFamily="34" charset="0"/>
              </a:rPr>
              <a:t>Activating Faith</a:t>
            </a:r>
            <a:r>
              <a:rPr lang="en-US" altLang="en-US" sz="1400" dirty="0">
                <a:latin typeface="Arial" panose="020B0604020202020204" pitchFamily="34" charset="0"/>
              </a:rPr>
              <a:t>: Like Jumper Cables (hooking them up to the source) – it’s the PN “being Jesus” </a:t>
            </a:r>
            <a:r>
              <a:rPr lang="en-US" altLang="en-US" sz="1400" u="sng" dirty="0">
                <a:latin typeface="Arial" panose="020B0604020202020204" pitchFamily="34" charset="0"/>
              </a:rPr>
              <a:t>with</a:t>
            </a:r>
            <a:r>
              <a:rPr lang="en-US" altLang="en-US" sz="1400" dirty="0">
                <a:latin typeface="Arial" panose="020B0604020202020204" pitchFamily="34" charset="0"/>
              </a:rPr>
              <a:t> them to the extent that they begin to embrace and receive God’s love; to recognize their desire for personal faith.</a:t>
            </a:r>
          </a:p>
          <a:p>
            <a:pPr eaLnBrk="1" hangingPunct="1"/>
            <a:r>
              <a:rPr lang="en-US" altLang="en-US" sz="1400" dirty="0">
                <a:latin typeface="Arial" panose="020B0604020202020204" pitchFamily="34" charset="0"/>
              </a:rPr>
              <a:t>This activity is a focus when the person being ministered to has either not developed or has lost a strong connection to God through faith.</a:t>
            </a:r>
          </a:p>
          <a:p>
            <a:pPr eaLnBrk="1" hangingPunct="1"/>
            <a:r>
              <a:rPr lang="en-US" altLang="en-US" sz="1400" dirty="0">
                <a:latin typeface="Arial" panose="020B0604020202020204" pitchFamily="34" charset="0"/>
              </a:rPr>
              <a:t>Nurturing Faith: It’s like repotting a plant and giving the “booster” dose of fertilizer or nutrients needed to ensure health of the plant. Often PN’s find themselves working with people who have a mature faith in God that simply needs extra support at this particular time.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5104CA5-23DF-87E8-F027-026E64F082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F92A516-4E30-4B5D-8A90-93C909F07E4B}"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23A93F09-9A88-DF10-D8DE-3EBD0863912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4C1FD72-13E7-8C48-3E09-076DD03999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Phase 4 – Activating or Nurturing Faith. The major elements discovered were that the PN:</a:t>
            </a:r>
          </a:p>
          <a:p>
            <a:pPr eaLnBrk="1" hangingPunct="1"/>
            <a:r>
              <a:rPr lang="en-US" altLang="en-US" sz="1600">
                <a:latin typeface="Arial" panose="020B0604020202020204" pitchFamily="34" charset="0"/>
              </a:rPr>
              <a:t>Prayed with patient/family (most common); Used touch; Used Scripture &amp;/or silence; Provided music ministry; and Helped patient/family find meaning/value in the situation. </a:t>
            </a:r>
            <a:r>
              <a:rPr lang="en-US" altLang="en-US" sz="1600">
                <a:latin typeface="Arial" panose="020B0604020202020204" pitchFamily="34" charset="0"/>
                <a:cs typeface="Times New Roman" panose="02020603050405020304" pitchFamily="18" charset="0"/>
              </a:rPr>
              <a:t>Every interview with the PN’s in this study gave multiple examples of the PN praying with and for the patients under care. </a:t>
            </a:r>
            <a:r>
              <a:rPr lang="en-US" altLang="en-US" sz="1600" u="sng">
                <a:latin typeface="Arial" panose="020B0604020202020204" pitchFamily="34" charset="0"/>
                <a:cs typeface="Times New Roman" panose="02020603050405020304" pitchFamily="18" charset="0"/>
              </a:rPr>
              <a:t>Prayer is an essential part of spiritual care for Parish nurses, perhaps even the core of their practice.</a:t>
            </a:r>
            <a:r>
              <a:rPr lang="en-US" altLang="en-US" sz="1600">
                <a:latin typeface="Arial" panose="020B0604020202020204" pitchFamily="34" charset="0"/>
                <a:cs typeface="Times New Roman" panose="02020603050405020304" pitchFamily="18" charset="0"/>
              </a:rPr>
              <a:t>  Prayer occurs in many different contexts: a one-to-one visit with a patient at home, at church or in hospital; in ‘healing worship services;” when Holy Communion is offered the patient or family, and in school groups or in community settings. The PN takes the initiative in planning for and leading prayers.</a:t>
            </a:r>
          </a:p>
          <a:p>
            <a:pPr eaLnBrk="1" hangingPunct="1"/>
            <a:endParaRPr lang="en-US" altLang="en-US" sz="16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FC8987A-1825-A5D8-FE43-343C3F28D4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2E268EF-AF18-4E40-972F-FBEE0EB8C99B}"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
        <p:nvSpPr>
          <p:cNvPr id="57347" name="Rectangle 2">
            <a:extLst>
              <a:ext uri="{FF2B5EF4-FFF2-40B4-BE49-F238E27FC236}">
                <a16:creationId xmlns:a16="http://schemas.microsoft.com/office/drawing/2014/main" id="{22163DDE-13DB-8E30-CC58-10B91B45B25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AA1FFEA3-C659-06A6-DAAC-F910B3076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Times New Roman" panose="02020603050405020304" pitchFamily="18" charset="0"/>
              </a:rPr>
              <a:t>The Nurses noted it’s important to assess the person’s readiness for prayer and before praying to know what they wanted the focus to be. One PN reported how she prays with a couple she visits:</a:t>
            </a:r>
          </a:p>
          <a:p>
            <a:pPr eaLnBrk="1" hangingPunct="1"/>
            <a:r>
              <a:rPr lang="en-US" altLang="en-US" sz="1600" dirty="0">
                <a:latin typeface="Arial" panose="020B0604020202020204" pitchFamily="34" charset="0"/>
                <a:cs typeface="Times New Roman" panose="02020603050405020304" pitchFamily="18" charset="0"/>
              </a:rPr>
              <a:t> “I prayed spontaneously.  A lot of times it’s related to what we’re talking about or what they’re going through. A lot of times my prayers (also) talk about the deep love that God has for each one of them, and then I ask for strength and for peace for them.  And we prayed The Lord’s Prayer together.  We always pray that.” Several nurses emphasized the importance of sensitivity in </a:t>
            </a:r>
            <a:r>
              <a:rPr lang="en-US" altLang="en-US" sz="1600" u="sng" dirty="0">
                <a:latin typeface="Arial" panose="020B0604020202020204" pitchFamily="34" charset="0"/>
                <a:cs typeface="Times New Roman" panose="02020603050405020304" pitchFamily="18" charset="0"/>
              </a:rPr>
              <a:t>restraining one’s own particular spiritual expression</a:t>
            </a:r>
            <a:r>
              <a:rPr lang="en-US" altLang="en-US" sz="1600" dirty="0">
                <a:latin typeface="Arial" panose="020B0604020202020204" pitchFamily="34" charset="0"/>
                <a:cs typeface="Times New Roman" panose="02020603050405020304" pitchFamily="18" charset="0"/>
              </a:rPr>
              <a:t> when ministering to the needs of another. Unfortunately, time does not allow us to talk about the other interventions in any depth. ADD P. 13 NOTES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2D6DFB9-503F-48DF-1E35-BD9B7A3790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35C8B7B-4E9F-4D39-89C7-01AB405F7D3F}"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6BD21C10-58FA-D364-EB9B-550EC3E8903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E119451-B8C8-FBF1-8672-02F1AE716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Arial" panose="020B0604020202020204" pitchFamily="34" charset="0"/>
              </a:rPr>
              <a:t>Phase 5 explains the consequences or outcomes of all that came before in spiritual care giving. Some of these may occur during the particular episode of care-giving, but often the changes occur some hours, days or even weeks later.  The most common were one or more evidences of spiritual growth or renewal such as:</a:t>
            </a:r>
          </a:p>
          <a:p>
            <a:pPr eaLnBrk="1" hangingPunct="1"/>
            <a:r>
              <a:rPr lang="en-US" altLang="en-US" sz="1400">
                <a:latin typeface="Arial" panose="020B0604020202020204" pitchFamily="34" charset="0"/>
              </a:rPr>
              <a:t> - Patients or family expressing positive emotional responses, feelings of gratitude even while still experiencing the health related episode. Patients may be able to accept their situation and receive spiritual strength. In these situations, the supported faith and renewed spirit of the person may lead the way to healthier states of mind and body. </a:t>
            </a:r>
          </a:p>
          <a:p>
            <a:pPr eaLnBrk="1" hangingPunct="1"/>
            <a:r>
              <a:rPr lang="en-US" altLang="en-US" sz="1400">
                <a:latin typeface="Arial" panose="020B0604020202020204" pitchFamily="34" charset="0"/>
              </a:rPr>
              <a:t> - The PN often has a sense that “God is getting through” to people and making an impact</a:t>
            </a:r>
          </a:p>
          <a:p>
            <a:pPr eaLnBrk="1" hangingPunct="1"/>
            <a:r>
              <a:rPr lang="en-US" altLang="en-US" sz="1400">
                <a:latin typeface="Arial" panose="020B0604020202020204" pitchFamily="34" charset="0"/>
              </a:rPr>
              <a:t> - They reflected that some seemed to Have an “enhanced understanding of God” as a result of care.</a:t>
            </a:r>
          </a:p>
          <a:p>
            <a:pPr eaLnBrk="1" hangingPunct="1"/>
            <a:r>
              <a:rPr lang="en-US" altLang="en-US" sz="1400">
                <a:latin typeface="Arial" panose="020B0604020202020204" pitchFamily="34" charset="0"/>
              </a:rPr>
              <a:t> - PN’s sometimes sensed people becoming healthier through moving through a crisis</a:t>
            </a:r>
          </a:p>
          <a:p>
            <a:pPr eaLnBrk="1" hangingPunct="1"/>
            <a:r>
              <a:rPr lang="en-US" altLang="en-US" sz="1400">
                <a:latin typeface="Arial" panose="020B0604020202020204" pitchFamily="34" charset="0"/>
              </a:rPr>
              <a:t> - The responses of patients or families often resulted in the PN Being satisfied with the work of spiritual care giving.</a:t>
            </a:r>
            <a:r>
              <a:rPr lang="en-US" altLang="en-US" sz="1600">
                <a:latin typeface="Arial" panose="020B0604020202020204" pitchFamily="34" charset="0"/>
              </a:rPr>
              <a:t> </a:t>
            </a:r>
          </a:p>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811981F-086E-43E2-936D-729D93A0B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B980A7D-E705-4367-8579-E24411A44984}" type="slidenum">
              <a:rPr lang="en-US" altLang="en-US" sz="1200">
                <a:latin typeface="Arial" panose="020B0604020202020204" pitchFamily="34" charset="0"/>
              </a:rPr>
              <a:pPr/>
              <a:t>31</a:t>
            </a:fld>
            <a:endParaRPr lang="en-US" altLang="en-US" sz="1200">
              <a:latin typeface="Arial" panose="020B0604020202020204" pitchFamily="34" charset="0"/>
            </a:endParaRPr>
          </a:p>
        </p:txBody>
      </p:sp>
      <p:sp>
        <p:nvSpPr>
          <p:cNvPr id="59395" name="Rectangle 2">
            <a:extLst>
              <a:ext uri="{FF2B5EF4-FFF2-40B4-BE49-F238E27FC236}">
                <a16:creationId xmlns:a16="http://schemas.microsoft.com/office/drawing/2014/main" id="{9E53A41A-073B-5761-77E2-CA4AA1118E0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2E14BF21-A5C3-ED41-D7A3-5D7D695B7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READ THE QUOTE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A25C4AC-CAEE-DE55-13A5-EB3275711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A4CC54AF-D118-4195-A540-2BCB8EA0604E}"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46280C35-B568-A6C9-E74A-06CC0E4DE14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33EA4C9-B855-E43A-87E7-11D240DF6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a:latin typeface="Tahoma" panose="020B0604030504040204" pitchFamily="34" charset="0"/>
              </a:rPr>
              <a:t>In this quote the PN describes some of the “action” phase of spiritual care (using music) and also what resulted from this – a sense of renewal, of  ‘finding peace &amp; joy,’ perhaps a spiritual pause in this patient’s journey of illness and suffering.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1DCB1E8-0C19-A2BB-9890-556CB0505F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975C5DBB-34C1-47ED-AA49-69E80871CE9C}"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
        <p:nvSpPr>
          <p:cNvPr id="61443" name="Rectangle 2">
            <a:extLst>
              <a:ext uri="{FF2B5EF4-FFF2-40B4-BE49-F238E27FC236}">
                <a16:creationId xmlns:a16="http://schemas.microsoft.com/office/drawing/2014/main" id="{E5DDB6AF-12B3-D422-3A7C-03A85A9968A2}"/>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371613D-6934-8C38-8BA3-607C308548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rPr>
              <a:t>“Bringing God Near” is the essence of the spiritual care giving process in Parish Nursing.</a:t>
            </a:r>
          </a:p>
          <a:p>
            <a:pPr eaLnBrk="1" hangingPunct="1"/>
            <a:r>
              <a:rPr lang="en-US" altLang="en-US" sz="1600">
                <a:latin typeface="Arial" panose="020B0604020202020204" pitchFamily="34" charset="0"/>
              </a:rPr>
              <a:t>PN’s assess spiritual needs and concerns of the patient and family and address these concerns in appropriate “faith-filled” ways.</a:t>
            </a:r>
          </a:p>
          <a:p>
            <a:pPr eaLnBrk="1" hangingPunct="1"/>
            <a:r>
              <a:rPr lang="en-US" altLang="en-US" sz="1600">
                <a:latin typeface="Arial" panose="020B0604020202020204" pitchFamily="34" charset="0"/>
              </a:rPr>
              <a:t>Being involved in multiple encounters with members of a faith family allows for the development of deep relationships that include God in every aspect of life and provide sustaining love &amp; healing power.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F3DE919-A3C4-94D5-D9C1-75F974D624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55417DA9-00AB-4EAE-A078-D89C64A62CD4}"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36867" name="Rectangle 2">
            <a:extLst>
              <a:ext uri="{FF2B5EF4-FFF2-40B4-BE49-F238E27FC236}">
                <a16:creationId xmlns:a16="http://schemas.microsoft.com/office/drawing/2014/main" id="{C3D85212-3309-08DB-2EED-72C09B433D56}"/>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8BE49AAD-1E4C-4F9B-8FE2-B40BCF7E2247}"/>
              </a:ext>
            </a:extLst>
          </p:cNvPr>
          <p:cNvSpPr>
            <a:spLocks noGrp="1" noChangeArrowheads="1"/>
          </p:cNvSpPr>
          <p:nvPr>
            <p:ph type="body" idx="1"/>
          </p:nvPr>
        </p:nvSpPr>
        <p:spPr/>
        <p:txBody>
          <a:bodyPr/>
          <a:lstStyle/>
          <a:p>
            <a:pPr eaLnBrk="1" hangingPunct="1">
              <a:defRPr/>
            </a:pPr>
            <a:r>
              <a:rPr lang="en-US" sz="1600">
                <a:cs typeface="Arial" charset="0"/>
              </a:rPr>
              <a:t>Purpose/Objective : We set out to </a:t>
            </a:r>
            <a:endParaRPr lang="en-US" sz="1600" b="1">
              <a:latin typeface="Times New Roman" pitchFamily="18" charset="0"/>
              <a:cs typeface="Times New Roman" pitchFamily="18" charset="0"/>
            </a:endParaRPr>
          </a:p>
          <a:p>
            <a:pPr eaLnBrk="1" hangingPunct="1">
              <a:defRPr/>
            </a:pPr>
            <a:r>
              <a:rPr lang="en-US" sz="1600">
                <a:effectLst>
                  <a:outerShdw blurRad="38100" dist="38100" dir="2700000" algn="tl">
                    <a:srgbClr val="C0C0C0"/>
                  </a:outerShdw>
                </a:effectLst>
                <a:latin typeface="Tahoma" pitchFamily="34" charset="0"/>
              </a:rPr>
              <a:t>•</a:t>
            </a:r>
            <a:r>
              <a:rPr lang="en-US" sz="1600">
                <a:solidFill>
                  <a:schemeClr val="hlink"/>
                </a:solidFill>
                <a:cs typeface="Times New Roman" pitchFamily="18" charset="0"/>
              </a:rPr>
              <a:t>Develop a substantive theory to explain:</a:t>
            </a:r>
          </a:p>
          <a:p>
            <a:pPr eaLnBrk="1" hangingPunct="1">
              <a:defRPr/>
            </a:pPr>
            <a:r>
              <a:rPr lang="en-US" sz="1600">
                <a:effectLst>
                  <a:outerShdw blurRad="38100" dist="38100" dir="2700000" algn="tl">
                    <a:srgbClr val="C0C0C0"/>
                  </a:outerShdw>
                </a:effectLst>
                <a:cs typeface="Times New Roman" pitchFamily="18" charset="0"/>
              </a:rPr>
              <a:t>•</a:t>
            </a:r>
            <a:r>
              <a:rPr lang="en-US" sz="1600">
                <a:cs typeface="Times New Roman" pitchFamily="18" charset="0"/>
              </a:rPr>
              <a:t>the process Parish or Health Ministry </a:t>
            </a:r>
            <a:r>
              <a:rPr lang="en-US" sz="1600" b="1" u="sng">
                <a:cs typeface="Times New Roman" pitchFamily="18" charset="0"/>
              </a:rPr>
              <a:t>nurses</a:t>
            </a:r>
            <a:r>
              <a:rPr lang="en-US" sz="1600" b="1">
                <a:cs typeface="Times New Roman" pitchFamily="18" charset="0"/>
              </a:rPr>
              <a:t> </a:t>
            </a:r>
            <a:r>
              <a:rPr lang="en-US" sz="1600" b="1" u="sng">
                <a:cs typeface="Times New Roman" pitchFamily="18" charset="0"/>
              </a:rPr>
              <a:t>use and experience</a:t>
            </a:r>
            <a:r>
              <a:rPr lang="en-US" sz="1600">
                <a:cs typeface="Times New Roman" pitchFamily="18" charset="0"/>
              </a:rPr>
              <a:t> in providing spiritual care to patients &amp; their families.</a:t>
            </a:r>
            <a:r>
              <a:rPr lang="en-US" sz="1600">
                <a:solidFill>
                  <a:schemeClr val="tx2"/>
                </a:solidFill>
                <a:cs typeface="Times New Roman" pitchFamily="18" charset="0"/>
              </a:rPr>
              <a:t> </a:t>
            </a:r>
            <a:r>
              <a:rPr lang="en-US" sz="1600">
                <a:effectLst>
                  <a:outerShdw blurRad="38100" dist="38100" dir="2700000" algn="tl">
                    <a:srgbClr val="C0C0C0"/>
                  </a:outerShdw>
                </a:effectLst>
                <a:cs typeface="Times New Roman" pitchFamily="18" charset="0"/>
              </a:rPr>
              <a:t> </a:t>
            </a:r>
          </a:p>
          <a:p>
            <a:pPr eaLnBrk="1" hangingPunct="1">
              <a:defRPr/>
            </a:pPr>
            <a:r>
              <a:rPr lang="en-US" sz="1600">
                <a:effectLst>
                  <a:outerShdw blurRad="38100" dist="38100" dir="2700000" algn="tl">
                    <a:srgbClr val="C0C0C0"/>
                  </a:outerShdw>
                </a:effectLst>
                <a:cs typeface="Times New Roman" pitchFamily="18" charset="0"/>
              </a:rPr>
              <a:t>We are also doing another study that will describe the process </a:t>
            </a:r>
            <a:r>
              <a:rPr lang="en-US" sz="1600" u="sng">
                <a:effectLst>
                  <a:outerShdw blurRad="38100" dist="38100" dir="2700000" algn="tl">
                    <a:srgbClr val="C0C0C0"/>
                  </a:outerShdw>
                </a:effectLst>
                <a:cs typeface="Times New Roman" pitchFamily="18" charset="0"/>
              </a:rPr>
              <a:t>patients</a:t>
            </a:r>
            <a:r>
              <a:rPr lang="en-US" sz="1600">
                <a:effectLst>
                  <a:outerShdw blurRad="38100" dist="38100" dir="2700000" algn="tl">
                    <a:srgbClr val="C0C0C0"/>
                  </a:outerShdw>
                </a:effectLst>
                <a:cs typeface="Times New Roman" pitchFamily="18" charset="0"/>
              </a:rPr>
              <a:t> experience when they receive spiritual care from Parish or Health Ministry nurses. The Patient focused study is </a:t>
            </a:r>
            <a:r>
              <a:rPr lang="en-US" sz="1600" b="1">
                <a:effectLst>
                  <a:outerShdw blurRad="38100" dist="38100" dir="2700000" algn="tl">
                    <a:srgbClr val="C0C0C0"/>
                  </a:outerShdw>
                </a:effectLst>
                <a:cs typeface="Times New Roman" pitchFamily="18" charset="0"/>
              </a:rPr>
              <a:t>not</a:t>
            </a:r>
            <a:r>
              <a:rPr lang="en-US" sz="1600">
                <a:effectLst>
                  <a:outerShdw blurRad="38100" dist="38100" dir="2700000" algn="tl">
                    <a:srgbClr val="C0C0C0"/>
                  </a:outerShdw>
                </a:effectLst>
                <a:cs typeface="Times New Roman" pitchFamily="18" charset="0"/>
              </a:rPr>
              <a:t> reported here.</a:t>
            </a:r>
          </a:p>
          <a:p>
            <a:pPr eaLnBrk="1" hangingPunct="1">
              <a:defRPr/>
            </a:pPr>
            <a:endParaRPr lang="en-US" sz="1600">
              <a:cs typeface="Times New Roman" pitchFamily="18" charset="0"/>
            </a:endParaRPr>
          </a:p>
          <a:p>
            <a:pPr eaLnBrk="1" hangingPunct="1">
              <a:defRPr/>
            </a:pPr>
            <a:endParaRPr lang="en-US">
              <a:cs typeface="Times New Roman" pitchFamily="18" charset="0"/>
            </a:endParaRPr>
          </a:p>
          <a:p>
            <a:pPr eaLnBrk="1" hangingPunct="1">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A21D87A-A2A6-484A-599F-342719374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6C04607-F4E0-40F5-85B1-6D482298C77B}"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2B6EDA15-F6BC-CA31-9B28-BF6F9AF4F07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55C4996-9244-F513-D39D-666120CEDC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Tahoma" panose="020B0604030504040204" pitchFamily="34" charset="0"/>
              </a:rPr>
              <a:t>Spiritual Caregiving flows from having received spiritual care and blessing from </a:t>
            </a:r>
            <a:r>
              <a:rPr lang="en-US" altLang="en-US" sz="1600" u="sng">
                <a:latin typeface="Tahoma" panose="020B0604030504040204" pitchFamily="34" charset="0"/>
              </a:rPr>
              <a:t>God</a:t>
            </a:r>
            <a:r>
              <a:rPr lang="en-US" altLang="en-US" sz="1600">
                <a:latin typeface="Tahoma" panose="020B0604030504040204" pitchFamily="34" charset="0"/>
              </a:rPr>
              <a:t> and </a:t>
            </a:r>
            <a:r>
              <a:rPr lang="en-US" altLang="en-US" sz="1600" u="sng">
                <a:latin typeface="Tahoma" panose="020B0604030504040204" pitchFamily="34" charset="0"/>
              </a:rPr>
              <a:t>others</a:t>
            </a:r>
            <a:r>
              <a:rPr lang="en-US" altLang="en-US" sz="1600">
                <a:latin typeface="Tahoma" panose="020B0604030504040204" pitchFamily="34" charset="0"/>
              </a:rPr>
              <a:t>.</a:t>
            </a:r>
          </a:p>
          <a:p>
            <a:pPr eaLnBrk="1" hangingPunct="1"/>
            <a:r>
              <a:rPr lang="en-US" altLang="en-US" sz="1600">
                <a:latin typeface="Tahoma" panose="020B0604030504040204" pitchFamily="34" charset="0"/>
              </a:rPr>
              <a:t>It seems to be true in this arena of practice that one can’t provide to others what one has not received oneself.</a:t>
            </a:r>
          </a:p>
          <a:p>
            <a:pPr eaLnBrk="1" hangingPunct="1"/>
            <a:r>
              <a:rPr lang="en-US" altLang="en-US" sz="1600">
                <a:latin typeface="Tahoma" panose="020B0604030504040204" pitchFamily="34" charset="0"/>
              </a:rPr>
              <a:t>These PN’s learn to trust God and then how to give spiritual care.</a:t>
            </a:r>
          </a:p>
          <a:p>
            <a:pPr eaLnBrk="1" hangingPunct="1"/>
            <a:r>
              <a:rPr lang="en-US" altLang="en-US" sz="1600">
                <a:latin typeface="Tahoma" panose="020B0604030504040204" pitchFamily="34" charset="0"/>
              </a:rPr>
              <a:t>PN’s actively seek the presence of God and the guidance of the Spirit in their work as in their private lives.</a:t>
            </a:r>
          </a:p>
          <a:p>
            <a:pPr eaLnBrk="1" hangingPunct="1"/>
            <a:r>
              <a:rPr lang="en-US" altLang="en-US" sz="1600">
                <a:latin typeface="Tahoma" panose="020B0604030504040204" pitchFamily="34" charset="0"/>
              </a:rPr>
              <a:t>Because of what they say they have received from God, PN’s can then “Bring God Near” to others.</a:t>
            </a:r>
          </a:p>
          <a:p>
            <a:pPr eaLnBrk="1" hangingPunct="1"/>
            <a:r>
              <a:rPr lang="en-US" altLang="en-US" sz="1600">
                <a:latin typeface="Tahoma" panose="020B0604030504040204" pitchFamily="34" charset="0"/>
              </a:rPr>
              <a:t>This privilege they consider to be a “Blessing” in their own lives. And the reciprocity they experience gives them the energy and enthusiasm to continue to care spiritually for others in this special Parish Nursing way.</a:t>
            </a:r>
            <a:r>
              <a:rPr lang="en-US" altLang="en-US" sz="1600">
                <a:latin typeface="Arial" panose="020B0604020202020204" pitchFamily="34" charset="0"/>
              </a:rPr>
              <a:t> </a:t>
            </a:r>
          </a:p>
          <a:p>
            <a:pPr eaLnBrk="1" hangingPunct="1"/>
            <a:endParaRPr lang="en-US" altLang="en-US" sz="16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42ABDE9-495E-B18C-7DD7-18B7EFC14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B94A4BA2-18C4-4E8C-80EC-F77CFD9D0594}"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4F1A4003-C5B3-399B-C7A2-1C7661972AF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0052CBA-444A-934A-8EE8-20AD6C8814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latin typeface="Arial" panose="020B0604020202020204" pitchFamily="34" charset="0"/>
                <a:cs typeface="Arial" panose="020B0604020202020204" pitchFamily="34" charset="0"/>
              </a:rPr>
              <a:t>The design for the study was a grounded theory approach to: </a:t>
            </a:r>
            <a:endParaRPr lang="en-US" altLang="en-US" sz="1600">
              <a:latin typeface="Arial" panose="020B0604020202020204" pitchFamily="34" charset="0"/>
              <a:cs typeface="Times New Roman" panose="02020603050405020304" pitchFamily="18" charset="0"/>
            </a:endParaRPr>
          </a:p>
          <a:p>
            <a:pPr eaLnBrk="1" hangingPunct="1"/>
            <a:r>
              <a:rPr lang="en-US" altLang="en-US" sz="1600">
                <a:latin typeface="Arial" panose="020B0604020202020204" pitchFamily="34" charset="0"/>
                <a:cs typeface="Arial" panose="020B0604020202020204" pitchFamily="34" charset="0"/>
              </a:rPr>
              <a:t>Explore and describe the processes the PN’s use and experience as they give spiritual care to patients, families or groups in specific episodes they described in detail. </a:t>
            </a:r>
          </a:p>
          <a:p>
            <a:pPr eaLnBrk="1" hangingPunct="1"/>
            <a:endParaRPr lang="en-US" altLang="en-US" sz="1600">
              <a:latin typeface="Arial" panose="020B0604020202020204" pitchFamily="34" charset="0"/>
              <a:cs typeface="Times New Roman" panose="02020603050405020304" pitchFamily="18" charset="0"/>
            </a:endParaRPr>
          </a:p>
          <a:p>
            <a:pPr eaLnBrk="1" hangingPunct="1"/>
            <a:r>
              <a:rPr lang="en-US" altLang="en-US" sz="1600">
                <a:latin typeface="Arial" panose="020B0604020202020204" pitchFamily="34" charset="0"/>
                <a:cs typeface="Times New Roman" panose="02020603050405020304" pitchFamily="18" charset="0"/>
              </a:rPr>
              <a:t>This study does not describe in full detail the process of spiritual care giving with particular individuals or groups over long periods of time (weeks/months or years).</a:t>
            </a:r>
            <a:r>
              <a:rPr lang="en-US" altLang="en-US" sz="1600">
                <a:latin typeface="Arial" panose="020B0604020202020204" pitchFamily="34" charset="0"/>
              </a:rPr>
              <a:t> The focus is spiritual care giving in particular incidents and the theory integrates these to look at the “whole” of the process.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84C39B5-1AEA-4160-9FFF-445ADEEA89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654E97D3-9901-41E5-941C-7ABFBA44F772}"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
        <p:nvSpPr>
          <p:cNvPr id="38915" name="Rectangle 2">
            <a:extLst>
              <a:ext uri="{FF2B5EF4-FFF2-40B4-BE49-F238E27FC236}">
                <a16:creationId xmlns:a16="http://schemas.microsoft.com/office/drawing/2014/main" id="{CFAB9557-BAB6-5D77-EECC-72C3B086930E}"/>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CE8017E7-D2D5-5437-9335-62E9DD665CA0}"/>
              </a:ext>
            </a:extLst>
          </p:cNvPr>
          <p:cNvSpPr>
            <a:spLocks noGrp="1" noChangeArrowheads="1"/>
          </p:cNvSpPr>
          <p:nvPr>
            <p:ph type="body" idx="1"/>
          </p:nvPr>
        </p:nvSpPr>
        <p:spPr/>
        <p:txBody>
          <a:bodyPr/>
          <a:lstStyle/>
          <a:p>
            <a:pPr eaLnBrk="1" hangingPunct="1">
              <a:defRPr/>
            </a:pPr>
            <a:r>
              <a:rPr lang="en-US" sz="1400" b="1">
                <a:effectLst>
                  <a:outerShdw blurRad="38100" dist="38100" dir="2700000" algn="tl">
                    <a:srgbClr val="C0C0C0"/>
                  </a:outerShdw>
                </a:effectLst>
                <a:cs typeface="Arial" charset="0"/>
              </a:rPr>
              <a:t>Population &amp; Sample</a:t>
            </a:r>
          </a:p>
          <a:p>
            <a:pPr eaLnBrk="1" hangingPunct="1">
              <a:defRPr/>
            </a:pPr>
            <a:r>
              <a:rPr lang="en-US" sz="1400">
                <a:effectLst>
                  <a:outerShdw blurRad="38100" dist="38100" dir="2700000" algn="tl">
                    <a:srgbClr val="C0C0C0"/>
                  </a:outerShdw>
                </a:effectLst>
                <a:cs typeface="Arial" charset="0"/>
              </a:rPr>
              <a:t>PNs with spiritual care experience from several regions of the country were referred to the study through PN coordinators or identified through personal contacts with the investigators. </a:t>
            </a:r>
          </a:p>
          <a:p>
            <a:pPr eaLnBrk="1" hangingPunct="1">
              <a:defRPr/>
            </a:pPr>
            <a:r>
              <a:rPr lang="en-US" sz="1400">
                <a:solidFill>
                  <a:srgbClr val="000000"/>
                </a:solidFill>
                <a:effectLst>
                  <a:outerShdw blurRad="38100" dist="38100" dir="2700000" algn="tl">
                    <a:srgbClr val="C0C0C0"/>
                  </a:outerShdw>
                </a:effectLst>
              </a:rPr>
              <a:t>•10 American Christian Parish Nurses interviewed a minimum of 1.5 hrs. each</a:t>
            </a:r>
            <a:endParaRPr lang="en-US" sz="1400">
              <a:cs typeface="Times New Roman" pitchFamily="18" charset="0"/>
            </a:endParaRPr>
          </a:p>
          <a:p>
            <a:pPr eaLnBrk="1" hangingPunct="1">
              <a:defRPr/>
            </a:pPr>
            <a:r>
              <a:rPr lang="en-US" sz="1400">
                <a:solidFill>
                  <a:srgbClr val="000000"/>
                </a:solidFill>
                <a:effectLst>
                  <a:outerShdw blurRad="38100" dist="38100" dir="2700000" algn="tl">
                    <a:srgbClr val="C0C0C0"/>
                  </a:outerShdw>
                </a:effectLst>
              </a:rPr>
              <a:t>•All had Worked one year or more in a Christian church</a:t>
            </a:r>
            <a:endParaRPr lang="en-US" sz="1400">
              <a:cs typeface="Times New Roman" pitchFamily="18" charset="0"/>
            </a:endParaRPr>
          </a:p>
          <a:p>
            <a:pPr eaLnBrk="1" hangingPunct="1">
              <a:defRPr/>
            </a:pPr>
            <a:r>
              <a:rPr lang="en-US" sz="1400">
                <a:solidFill>
                  <a:srgbClr val="000000"/>
                </a:solidFill>
                <a:effectLst>
                  <a:outerShdw blurRad="38100" dist="38100" dir="2700000" algn="tl">
                    <a:srgbClr val="C0C0C0"/>
                  </a:outerShdw>
                </a:effectLst>
              </a:rPr>
              <a:t>•Most employed part-time and received a salary for their services</a:t>
            </a:r>
            <a:endParaRPr lang="en-US" sz="1400">
              <a:cs typeface="Times New Roman" pitchFamily="18" charset="0"/>
            </a:endParaRPr>
          </a:p>
          <a:p>
            <a:pPr eaLnBrk="1" hangingPunct="1">
              <a:defRPr/>
            </a:pPr>
            <a:r>
              <a:rPr lang="en-US" sz="1400">
                <a:solidFill>
                  <a:srgbClr val="000000"/>
                </a:solidFill>
                <a:effectLst>
                  <a:outerShdw blurRad="38100" dist="38100" dir="2700000" algn="tl">
                    <a:srgbClr val="C0C0C0"/>
                  </a:outerShdw>
                </a:effectLst>
              </a:rPr>
              <a:t>•All had taken a basic Parish Nursing course</a:t>
            </a:r>
            <a:endParaRPr lang="en-US" sz="1400">
              <a:cs typeface="Times New Roman" pitchFamily="18" charset="0"/>
            </a:endParaRPr>
          </a:p>
          <a:p>
            <a:pPr eaLnBrk="1" hangingPunct="1">
              <a:defRPr/>
            </a:pPr>
            <a:r>
              <a:rPr lang="en-US" sz="1400">
                <a:solidFill>
                  <a:srgbClr val="000000"/>
                </a:solidFill>
                <a:effectLst>
                  <a:outerShdw blurRad="38100" dist="38100" dir="2700000" algn="tl">
                    <a:srgbClr val="C0C0C0"/>
                  </a:outerShdw>
                </a:effectLst>
              </a:rPr>
              <a:t>•3 educated beyond the BSN level </a:t>
            </a:r>
            <a:endParaRPr lang="en-US" sz="1400">
              <a:cs typeface="Times New Roman" pitchFamily="18" charset="0"/>
            </a:endParaRPr>
          </a:p>
          <a:p>
            <a:pPr eaLnBrk="1" hangingPunct="1">
              <a:defRPr/>
            </a:pPr>
            <a:r>
              <a:rPr lang="en-US" sz="1400">
                <a:solidFill>
                  <a:srgbClr val="000000"/>
                </a:solidFill>
                <a:effectLst>
                  <a:outerShdw blurRad="38100" dist="38100" dir="2700000" algn="tl">
                    <a:srgbClr val="C0C0C0"/>
                  </a:outerShdw>
                </a:effectLst>
              </a:rPr>
              <a:t>•3 with some theological education: </a:t>
            </a:r>
          </a:p>
          <a:p>
            <a:pPr eaLnBrk="1" hangingPunct="1">
              <a:defRPr/>
            </a:pPr>
            <a:r>
              <a:rPr lang="en-US" sz="1400">
                <a:solidFill>
                  <a:srgbClr val="000000"/>
                </a:solidFill>
                <a:effectLst>
                  <a:outerShdw blurRad="38100" dist="38100" dir="2700000" algn="tl">
                    <a:srgbClr val="C0C0C0"/>
                  </a:outerShdw>
                </a:effectLst>
              </a:rPr>
              <a:t>    Clinical Pastoral Education (CPE) or some seminary</a:t>
            </a:r>
            <a:endParaRPr lang="en-US" sz="1400">
              <a:cs typeface="Times New Roman" pitchFamily="18" charset="0"/>
            </a:endParaRPr>
          </a:p>
          <a:p>
            <a:pPr eaLnBrk="1" hangingPunct="1">
              <a:defRPr/>
            </a:pPr>
            <a:r>
              <a:rPr lang="en-US" sz="1400">
                <a:solidFill>
                  <a:srgbClr val="000000"/>
                </a:solidFill>
                <a:effectLst>
                  <a:outerShdw blurRad="38100" dist="38100" dir="2700000" algn="tl">
                    <a:srgbClr val="C0C0C0"/>
                  </a:outerShdw>
                </a:effectLst>
              </a:rPr>
              <a:t>•Over 50 episodes of spiritual care giving were described by these nurses and analyzed in this study.</a:t>
            </a:r>
            <a:endParaRPr lang="en-US" sz="1400">
              <a:cs typeface="Times New Roman" pitchFamily="18" charset="0"/>
            </a:endParaRPr>
          </a:p>
          <a:p>
            <a:pPr eaLnBrk="1" hangingPunct="1">
              <a:defRPr/>
            </a:pPr>
            <a:r>
              <a:rPr lang="en-US">
                <a:cs typeface="Arial" charset="0"/>
              </a:rPr>
              <a:t> </a:t>
            </a:r>
            <a:endParaRPr lang="en-US">
              <a:cs typeface="Times New Roman" pitchFamily="18" charset="0"/>
            </a:endParaRPr>
          </a:p>
          <a:p>
            <a:pPr eaLnBrk="1" hangingPunct="1">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156FD36-02EC-9014-007E-D07DDD8C4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7C2EAED4-EF91-45DE-B7C9-B98D6725EB22}"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5979B8D6-5948-BFD4-FE3D-E9CAD1B6EF9A}"/>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08088533-8F50-3475-05D3-77E50D511F31}"/>
              </a:ext>
            </a:extLst>
          </p:cNvPr>
          <p:cNvSpPr>
            <a:spLocks noGrp="1" noChangeArrowheads="1"/>
          </p:cNvSpPr>
          <p:nvPr>
            <p:ph type="body" idx="1"/>
          </p:nvPr>
        </p:nvSpPr>
        <p:spPr/>
        <p:txBody>
          <a:bodyPr/>
          <a:lstStyle/>
          <a:p>
            <a:pPr eaLnBrk="1" hangingPunct="1">
              <a:defRPr/>
            </a:pPr>
            <a:r>
              <a:rPr lang="en-US" sz="1600">
                <a:solidFill>
                  <a:srgbClr val="000000"/>
                </a:solidFill>
                <a:effectLst>
                  <a:outerShdw blurRad="38100" dist="38100" dir="2700000" algn="tl">
                    <a:srgbClr val="C0C0C0"/>
                  </a:outerShdw>
                </a:effectLst>
                <a:cs typeface="Times New Roman" pitchFamily="18" charset="0"/>
              </a:rPr>
              <a:t>Data were Collected through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•Interviews of the PN’s in a quiet setting</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•We used an opening question and semi-structured guide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•Interviews were tape recorded, and transcribed verbatim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•PN’s described multiple incidents of spiritual care of individuals and families</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•Care giving incidents occurred in patient homes, churches, schools and hospitals</a:t>
            </a:r>
            <a:r>
              <a:rPr lang="en-US">
                <a:solidFill>
                  <a:srgbClr val="FFFFFF"/>
                </a:solidFill>
                <a:effectLst>
                  <a:outerShdw blurRad="38100" dist="38100" dir="2700000" algn="tl">
                    <a:srgbClr val="C0C0C0"/>
                  </a:outerShdw>
                </a:effectLst>
                <a:latin typeface="Tahoma" pitchFamily="34"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26A0AE8-1666-0495-593D-065D9325F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93613088-D440-46C5-A399-BD3E7F8DA5FF}"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40963" name="Rectangle 2">
            <a:extLst>
              <a:ext uri="{FF2B5EF4-FFF2-40B4-BE49-F238E27FC236}">
                <a16:creationId xmlns:a16="http://schemas.microsoft.com/office/drawing/2014/main" id="{1C929A12-5C27-B2D2-832A-BB624FE752DC}"/>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34AD6B1A-0DC1-47FD-6FB1-58D710C8EC8F}"/>
              </a:ext>
            </a:extLst>
          </p:cNvPr>
          <p:cNvSpPr>
            <a:spLocks noGrp="1" noChangeArrowheads="1"/>
          </p:cNvSpPr>
          <p:nvPr>
            <p:ph type="body" idx="1"/>
          </p:nvPr>
        </p:nvSpPr>
        <p:spPr/>
        <p:txBody>
          <a:bodyPr/>
          <a:lstStyle/>
          <a:p>
            <a:pPr eaLnBrk="1" hangingPunct="1">
              <a:defRPr/>
            </a:pPr>
            <a:r>
              <a:rPr lang="en-US" sz="1600">
                <a:effectLst>
                  <a:outerShdw blurRad="38100" dist="38100" dir="2700000" algn="tl">
                    <a:srgbClr val="C0C0C0"/>
                  </a:outerShdw>
                </a:effectLst>
                <a:cs typeface="Arial" charset="0"/>
              </a:rPr>
              <a:t>Sample Interview Questions:</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•Tell me about a time when you gave spiritual care as part of your Parish Nursing practice.</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•What were you doing when the activity started that you recognized to be spiritual care?  What approach did you use and why?</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•What alerted you to realize there was a spiritual need or</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problem? How and by whom was the question of spiritual need introduced?</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•Have there been any times when you attempted to give spiritual care that the outcome was not what you hoped for?</a:t>
            </a:r>
            <a:r>
              <a:rPr lang="en-US" sz="160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77B5C66-AEB9-6EA0-8619-58BF15239A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3BD46345-9125-4EF0-B7EC-2316A0AA2B88}"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EED10649-D045-C487-E120-E7ACC24A4D92}"/>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018D7D86-3DEE-954A-B52D-373CD38852EE}"/>
              </a:ext>
            </a:extLst>
          </p:cNvPr>
          <p:cNvSpPr>
            <a:spLocks noGrp="1" noChangeArrowheads="1"/>
          </p:cNvSpPr>
          <p:nvPr>
            <p:ph type="body" idx="1"/>
          </p:nvPr>
        </p:nvSpPr>
        <p:spPr/>
        <p:txBody>
          <a:bodyPr/>
          <a:lstStyle/>
          <a:p>
            <a:pPr eaLnBrk="1" hangingPunct="1">
              <a:defRPr/>
            </a:pPr>
            <a:r>
              <a:rPr lang="en-US" sz="1600">
                <a:solidFill>
                  <a:srgbClr val="000000"/>
                </a:solidFill>
                <a:effectLst>
                  <a:outerShdw blurRad="38100" dist="38100" dir="2700000" algn="tl">
                    <a:srgbClr val="C0C0C0"/>
                  </a:outerShdw>
                </a:effectLst>
                <a:cs typeface="Times New Roman" pitchFamily="18" charset="0"/>
              </a:rPr>
              <a:t>We began the process of Line-by-line </a:t>
            </a:r>
            <a:r>
              <a:rPr lang="en-US" sz="1600">
                <a:effectLst>
                  <a:outerShdw blurRad="38100" dist="38100" dir="2700000" algn="tl">
                    <a:srgbClr val="C0C0C0"/>
                  </a:outerShdw>
                </a:effectLst>
                <a:cs typeface="Times New Roman" pitchFamily="18" charset="0"/>
              </a:rPr>
              <a:t>Data Analysis.</a:t>
            </a:r>
            <a:r>
              <a:rPr lang="en-US" sz="1600">
                <a:solidFill>
                  <a:srgbClr val="000000"/>
                </a:solidFill>
                <a:effectLst>
                  <a:outerShdw blurRad="38100" dist="38100" dir="2700000" algn="tl">
                    <a:srgbClr val="C0C0C0"/>
                  </a:outerShdw>
                </a:effectLst>
                <a:cs typeface="Times New Roman" pitchFamily="18" charset="0"/>
              </a:rPr>
              <a:t> </a:t>
            </a:r>
            <a:endParaRPr lang="en-US" sz="1600">
              <a:cs typeface="Times New Roman" pitchFamily="18" charset="0"/>
            </a:endParaRPr>
          </a:p>
          <a:p>
            <a:pPr eaLnBrk="1" hangingPunct="1">
              <a:defRPr/>
            </a:pPr>
            <a:r>
              <a:rPr lang="en-US" sz="1600" b="1">
                <a:solidFill>
                  <a:srgbClr val="000000"/>
                </a:solidFill>
                <a:effectLst>
                  <a:outerShdw blurRad="38100" dist="38100" dir="2700000" algn="tl">
                    <a:srgbClr val="C0C0C0"/>
                  </a:outerShdw>
                </a:effectLst>
                <a:cs typeface="Arial" charset="0"/>
              </a:rPr>
              <a:t>Because we were living in different cities at the time …</a:t>
            </a:r>
          </a:p>
          <a:p>
            <a:pPr eaLnBrk="1" hangingPunct="1">
              <a:defRPr/>
            </a:pPr>
            <a:r>
              <a:rPr lang="en-US" sz="1600">
                <a:solidFill>
                  <a:srgbClr val="000000"/>
                </a:solidFill>
                <a:effectLst>
                  <a:outerShdw blurRad="38100" dist="38100" dir="2700000" algn="tl">
                    <a:srgbClr val="C0C0C0"/>
                  </a:outerShdw>
                </a:effectLst>
                <a:cs typeface="Times New Roman" pitchFamily="18" charset="0"/>
              </a:rPr>
              <a:t>•First we coded and ‘memoed’ the first 3 interviews independently using constant comparative techniques</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•Then we “met” by telephone conference every couple of weeks to compare what we found.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 We added more interviews  •In 2000 we decided to use NUDIST “Nvivo” software and moved all data and analysis to the computer. •Added more interviews</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•2001 - emergence of core category – Bringing God near</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•2002 – continued building of theory</a:t>
            </a: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2811189-F5E5-7481-E3F5-03992CADAC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5C880BFD-52B5-494F-816C-2B7F21B639D3}"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43011" name="Rectangle 2">
            <a:extLst>
              <a:ext uri="{FF2B5EF4-FFF2-40B4-BE49-F238E27FC236}">
                <a16:creationId xmlns:a16="http://schemas.microsoft.com/office/drawing/2014/main" id="{001D9990-D250-7C3B-4B48-2C723E64635D}"/>
              </a:ext>
            </a:extLst>
          </p:cNvPr>
          <p:cNvSpPr>
            <a:spLocks noGrp="1" noRot="1" noChangeAspect="1" noChangeArrowheads="1" noTextEdit="1"/>
          </p:cNvSpPr>
          <p:nvPr>
            <p:ph type="sldImg"/>
          </p:nvPr>
        </p:nvSpPr>
        <p:spPr>
          <a:ln/>
        </p:spPr>
      </p:sp>
      <p:sp>
        <p:nvSpPr>
          <p:cNvPr id="244739" name="Rectangle 3">
            <a:extLst>
              <a:ext uri="{FF2B5EF4-FFF2-40B4-BE49-F238E27FC236}">
                <a16:creationId xmlns:a16="http://schemas.microsoft.com/office/drawing/2014/main" id="{E9A98246-5BB1-959E-8C3B-CC0962FD6AC8}"/>
              </a:ext>
            </a:extLst>
          </p:cNvPr>
          <p:cNvSpPr>
            <a:spLocks noGrp="1" noChangeArrowheads="1"/>
          </p:cNvSpPr>
          <p:nvPr>
            <p:ph type="body" idx="1"/>
          </p:nvPr>
        </p:nvSpPr>
        <p:spPr/>
        <p:txBody>
          <a:bodyPr/>
          <a:lstStyle/>
          <a:p>
            <a:pPr eaLnBrk="1" hangingPunct="1">
              <a:defRPr/>
            </a:pPr>
            <a:r>
              <a:rPr lang="en-US" sz="1600">
                <a:solidFill>
                  <a:srgbClr val="000000"/>
                </a:solidFill>
                <a:effectLst>
                  <a:outerShdw blurRad="38100" dist="38100" dir="2700000" algn="tl">
                    <a:srgbClr val="C0C0C0"/>
                  </a:outerShdw>
                </a:effectLst>
                <a:cs typeface="Times New Roman" pitchFamily="18" charset="0"/>
              </a:rPr>
              <a:t>•“Bringing God Near” is the basic social process we uncovered in the study.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It includes 5 phases:</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•Trusting God</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•Forming relationships with the patient or family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•Opening to God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•Activating or nurturing faith, and </a:t>
            </a:r>
            <a:endParaRPr lang="en-US" sz="1600">
              <a:cs typeface="Times New Roman" pitchFamily="18" charset="0"/>
            </a:endParaRPr>
          </a:p>
          <a:p>
            <a:pPr eaLnBrk="1" hangingPunct="1">
              <a:defRPr/>
            </a:pPr>
            <a:r>
              <a:rPr lang="en-US" sz="1600">
                <a:solidFill>
                  <a:srgbClr val="000000"/>
                </a:solidFill>
                <a:effectLst>
                  <a:outerShdw blurRad="38100" dist="38100" dir="2700000" algn="tl">
                    <a:srgbClr val="C0C0C0"/>
                  </a:outerShdw>
                </a:effectLst>
                <a:cs typeface="Times New Roman" pitchFamily="18" charset="0"/>
              </a:rPr>
              <a:t>•Recognizing spiritual renewal or growth</a:t>
            </a:r>
            <a:r>
              <a:rPr lang="en-US" sz="1600">
                <a:solidFill>
                  <a:srgbClr val="FFFFFF"/>
                </a:solidFill>
                <a:effectLst>
                  <a:outerShdw blurRad="38100" dist="38100" dir="2700000" algn="tl">
                    <a:srgbClr val="C0C0C0"/>
                  </a:outerShdw>
                </a:effectLst>
                <a:latin typeface="Tahoma" pitchFamily="34" charset="0"/>
              </a:rPr>
              <a:t> </a:t>
            </a:r>
            <a:endParaRPr lang="en-US" sz="1600">
              <a:cs typeface="Times New Roman" pitchFamily="18" charset="0"/>
            </a:endParaRPr>
          </a:p>
          <a:p>
            <a:pPr eaLnBrk="1" hangingPunct="1">
              <a:defRPr/>
            </a:pPr>
            <a:r>
              <a:rPr lang="en-US" b="1">
                <a:effectLst>
                  <a:outerShdw blurRad="38100" dist="38100" dir="2700000" algn="tl">
                    <a:srgbClr val="C0C0C0"/>
                  </a:outerShdw>
                </a:effectLst>
                <a:cs typeface="Times New Roman"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APU School of Nursing</a:t>
            </a:r>
          </a:p>
        </p:txBody>
      </p:sp>
      <p:sp>
        <p:nvSpPr>
          <p:cNvPr id="6" name="Slide Number Placeholder 5"/>
          <p:cNvSpPr>
            <a:spLocks noGrp="1"/>
          </p:cNvSpPr>
          <p:nvPr>
            <p:ph type="sldNum" sz="quarter" idx="12"/>
          </p:nvPr>
        </p:nvSpPr>
        <p:spPr/>
        <p:txBody>
          <a:bodyPr/>
          <a:lstStyle/>
          <a:p>
            <a:fld id="{4D60921E-F6A0-4BA2-9DA1-BEEA5DC8E2D5}" type="slidenum">
              <a:rPr lang="en-US" altLang="en-US" smtClean="0"/>
              <a:pPr/>
              <a:t>‹#›</a:t>
            </a:fld>
            <a:endParaRPr lang="en-US" altLang="en-US"/>
          </a:p>
        </p:txBody>
      </p:sp>
    </p:spTree>
    <p:extLst>
      <p:ext uri="{BB962C8B-B14F-4D97-AF65-F5344CB8AC3E}">
        <p14:creationId xmlns:p14="http://schemas.microsoft.com/office/powerpoint/2010/main" val="310638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0F1C32-D11E-4F3D-816F-E33DCBB622FF}" type="slidenum">
              <a:rPr lang="en-US" altLang="en-US" smtClean="0"/>
              <a:pPr/>
              <a:t>‹#›</a:t>
            </a:fld>
            <a:endParaRPr lang="en-US" altLang="en-US"/>
          </a:p>
        </p:txBody>
      </p:sp>
    </p:spTree>
    <p:extLst>
      <p:ext uri="{BB962C8B-B14F-4D97-AF65-F5344CB8AC3E}">
        <p14:creationId xmlns:p14="http://schemas.microsoft.com/office/powerpoint/2010/main" val="20786417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0F1C32-D11E-4F3D-816F-E33DCBB622FF}"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90102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0F1C32-D11E-4F3D-816F-E33DCBB622FF}" type="slidenum">
              <a:rPr lang="en-US" altLang="en-US" smtClean="0"/>
              <a:pPr/>
              <a:t>‹#›</a:t>
            </a:fld>
            <a:endParaRPr lang="en-US" altLang="en-US"/>
          </a:p>
        </p:txBody>
      </p:sp>
    </p:spTree>
    <p:extLst>
      <p:ext uri="{BB962C8B-B14F-4D97-AF65-F5344CB8AC3E}">
        <p14:creationId xmlns:p14="http://schemas.microsoft.com/office/powerpoint/2010/main" val="12191559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0F1C32-D11E-4F3D-816F-E33DCBB622FF}"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52070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0F1C32-D11E-4F3D-816F-E33DCBB622FF}" type="slidenum">
              <a:rPr lang="en-US" altLang="en-US" smtClean="0"/>
              <a:pPr/>
              <a:t>‹#›</a:t>
            </a:fld>
            <a:endParaRPr lang="en-US" altLang="en-US"/>
          </a:p>
        </p:txBody>
      </p:sp>
    </p:spTree>
    <p:extLst>
      <p:ext uri="{BB962C8B-B14F-4D97-AF65-F5344CB8AC3E}">
        <p14:creationId xmlns:p14="http://schemas.microsoft.com/office/powerpoint/2010/main" val="4294348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8A737B-2027-4D18-B102-8B820E7639E9}" type="slidenum">
              <a:rPr lang="en-US" altLang="en-US" smtClean="0"/>
              <a:pPr/>
              <a:t>‹#›</a:t>
            </a:fld>
            <a:endParaRPr lang="en-US" altLang="en-US"/>
          </a:p>
        </p:txBody>
      </p:sp>
    </p:spTree>
    <p:extLst>
      <p:ext uri="{BB962C8B-B14F-4D97-AF65-F5344CB8AC3E}">
        <p14:creationId xmlns:p14="http://schemas.microsoft.com/office/powerpoint/2010/main" val="3964756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12520E-DFC9-464E-85ED-58A84548F1F7}" type="slidenum">
              <a:rPr lang="en-US" altLang="en-US" smtClean="0"/>
              <a:pPr/>
              <a:t>‹#›</a:t>
            </a:fld>
            <a:endParaRPr lang="en-US" altLang="en-US"/>
          </a:p>
        </p:txBody>
      </p:sp>
    </p:spTree>
    <p:extLst>
      <p:ext uri="{BB962C8B-B14F-4D97-AF65-F5344CB8AC3E}">
        <p14:creationId xmlns:p14="http://schemas.microsoft.com/office/powerpoint/2010/main" val="268454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608F05-039A-4C18-944F-28C3D63B7056}" type="slidenum">
              <a:rPr lang="en-US" altLang="en-US" smtClean="0"/>
              <a:pPr/>
              <a:t>‹#›</a:t>
            </a:fld>
            <a:endParaRPr lang="en-US" altLang="en-US"/>
          </a:p>
        </p:txBody>
      </p:sp>
    </p:spTree>
    <p:extLst>
      <p:ext uri="{BB962C8B-B14F-4D97-AF65-F5344CB8AC3E}">
        <p14:creationId xmlns:p14="http://schemas.microsoft.com/office/powerpoint/2010/main" val="330259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77CCB2-E2F3-4267-A420-5FBBB8499D96}" type="slidenum">
              <a:rPr lang="en-US" altLang="en-US" smtClean="0"/>
              <a:pPr/>
              <a:t>‹#›</a:t>
            </a:fld>
            <a:endParaRPr lang="en-US" altLang="en-US"/>
          </a:p>
        </p:txBody>
      </p:sp>
    </p:spTree>
    <p:extLst>
      <p:ext uri="{BB962C8B-B14F-4D97-AF65-F5344CB8AC3E}">
        <p14:creationId xmlns:p14="http://schemas.microsoft.com/office/powerpoint/2010/main" val="75072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B762778-EF97-4D9F-A1F4-B362BB96C6FA}" type="slidenum">
              <a:rPr lang="en-US" altLang="en-US" smtClean="0"/>
              <a:pPr/>
              <a:t>‹#›</a:t>
            </a:fld>
            <a:endParaRPr lang="en-US" altLang="en-US"/>
          </a:p>
        </p:txBody>
      </p:sp>
    </p:spTree>
    <p:extLst>
      <p:ext uri="{BB962C8B-B14F-4D97-AF65-F5344CB8AC3E}">
        <p14:creationId xmlns:p14="http://schemas.microsoft.com/office/powerpoint/2010/main" val="142599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83650E4-C839-42C3-9069-977329C91CC3}" type="slidenum">
              <a:rPr lang="en-US" altLang="en-US" smtClean="0"/>
              <a:pPr/>
              <a:t>‹#›</a:t>
            </a:fld>
            <a:endParaRPr lang="en-US" altLang="en-US"/>
          </a:p>
        </p:txBody>
      </p:sp>
    </p:spTree>
    <p:extLst>
      <p:ext uri="{BB962C8B-B14F-4D97-AF65-F5344CB8AC3E}">
        <p14:creationId xmlns:p14="http://schemas.microsoft.com/office/powerpoint/2010/main" val="80466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719597-066E-4BFD-A6E6-4FB12DB051ED}" type="slidenum">
              <a:rPr lang="en-US" altLang="en-US" smtClean="0"/>
              <a:pPr/>
              <a:t>‹#›</a:t>
            </a:fld>
            <a:endParaRPr lang="en-US" altLang="en-US"/>
          </a:p>
        </p:txBody>
      </p:sp>
    </p:spTree>
    <p:extLst>
      <p:ext uri="{BB962C8B-B14F-4D97-AF65-F5344CB8AC3E}">
        <p14:creationId xmlns:p14="http://schemas.microsoft.com/office/powerpoint/2010/main" val="186798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888B757-D78D-43D3-847A-1F2E0FA174DE}" type="slidenum">
              <a:rPr lang="en-US" altLang="en-US" smtClean="0"/>
              <a:pPr/>
              <a:t>‹#›</a:t>
            </a:fld>
            <a:endParaRPr lang="en-US" altLang="en-US"/>
          </a:p>
        </p:txBody>
      </p:sp>
    </p:spTree>
    <p:extLst>
      <p:ext uri="{BB962C8B-B14F-4D97-AF65-F5344CB8AC3E}">
        <p14:creationId xmlns:p14="http://schemas.microsoft.com/office/powerpoint/2010/main" val="23097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1D650E1-37B9-4635-BAD1-F1B6199D2183}" type="slidenum">
              <a:rPr lang="en-US" altLang="en-US" smtClean="0"/>
              <a:pPr/>
              <a:t>‹#›</a:t>
            </a:fld>
            <a:endParaRPr lang="en-US" altLang="en-US"/>
          </a:p>
        </p:txBody>
      </p:sp>
    </p:spTree>
    <p:extLst>
      <p:ext uri="{BB962C8B-B14F-4D97-AF65-F5344CB8AC3E}">
        <p14:creationId xmlns:p14="http://schemas.microsoft.com/office/powerpoint/2010/main" val="347239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31EA9BD-BB18-4CE6-A60B-027FF99811CF}" type="slidenum">
              <a:rPr lang="en-US" altLang="en-US" smtClean="0"/>
              <a:pPr/>
              <a:t>‹#›</a:t>
            </a:fld>
            <a:endParaRPr lang="en-US" altLang="en-US"/>
          </a:p>
        </p:txBody>
      </p:sp>
    </p:spTree>
    <p:extLst>
      <p:ext uri="{BB962C8B-B14F-4D97-AF65-F5344CB8AC3E}">
        <p14:creationId xmlns:p14="http://schemas.microsoft.com/office/powerpoint/2010/main" val="353111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90F1C32-D11E-4F3D-816F-E33DCBB622FF}" type="slidenum">
              <a:rPr lang="en-US" altLang="en-US" smtClean="0"/>
              <a:pPr/>
              <a:t>‹#›</a:t>
            </a:fld>
            <a:endParaRPr lang="en-US" altLang="en-US"/>
          </a:p>
        </p:txBody>
      </p:sp>
    </p:spTree>
    <p:extLst>
      <p:ext uri="{BB962C8B-B14F-4D97-AF65-F5344CB8AC3E}">
        <p14:creationId xmlns:p14="http://schemas.microsoft.com/office/powerpoint/2010/main" val="38811631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03FA48-1FA9-4AA1-E4A6-8A93ADBA590C}"/>
              </a:ext>
            </a:extLst>
          </p:cNvPr>
          <p:cNvSpPr>
            <a:spLocks noGrp="1" noChangeArrowheads="1"/>
          </p:cNvSpPr>
          <p:nvPr>
            <p:ph type="ctrTitle"/>
          </p:nvPr>
        </p:nvSpPr>
        <p:spPr>
          <a:xfrm>
            <a:off x="685800" y="685800"/>
            <a:ext cx="7772400" cy="1143000"/>
          </a:xfrm>
        </p:spPr>
        <p:txBody>
          <a:bodyPr/>
          <a:lstStyle/>
          <a:p>
            <a:pPr algn="l" eaLnBrk="1" hangingPunct="1">
              <a:defRPr/>
            </a:pPr>
            <a:r>
              <a:rPr lang="en-US" sz="4000" dirty="0">
                <a:solidFill>
                  <a:srgbClr val="CC3300"/>
                </a:solidFill>
              </a:rPr>
              <a:t>A Theory of Spiritual Care </a:t>
            </a:r>
            <a:br>
              <a:rPr lang="en-US" sz="4000" dirty="0">
                <a:solidFill>
                  <a:srgbClr val="CC3300"/>
                </a:solidFill>
              </a:rPr>
            </a:br>
            <a:r>
              <a:rPr lang="en-US" sz="4000" dirty="0">
                <a:solidFill>
                  <a:srgbClr val="CC3300"/>
                </a:solidFill>
              </a:rPr>
              <a:t>Giving in Parish Nursing Practice</a:t>
            </a:r>
            <a:endParaRPr lang="en-US" sz="4000" dirty="0"/>
          </a:p>
        </p:txBody>
      </p:sp>
      <p:sp>
        <p:nvSpPr>
          <p:cNvPr id="2051" name="Rectangle 3">
            <a:extLst>
              <a:ext uri="{FF2B5EF4-FFF2-40B4-BE49-F238E27FC236}">
                <a16:creationId xmlns:a16="http://schemas.microsoft.com/office/drawing/2014/main" id="{EEBB7EF8-9C43-6A7D-9C60-7958B7EF4AF5}"/>
              </a:ext>
            </a:extLst>
          </p:cNvPr>
          <p:cNvSpPr>
            <a:spLocks noGrp="1" noChangeArrowheads="1"/>
          </p:cNvSpPr>
          <p:nvPr>
            <p:ph type="subTitle" idx="1"/>
          </p:nvPr>
        </p:nvSpPr>
        <p:spPr>
          <a:xfrm>
            <a:off x="1371600" y="2743200"/>
            <a:ext cx="6400800" cy="2895600"/>
          </a:xfrm>
        </p:spPr>
        <p:txBody>
          <a:bodyPr/>
          <a:lstStyle/>
          <a:p>
            <a:pPr eaLnBrk="1" hangingPunct="1">
              <a:lnSpc>
                <a:spcPct val="90000"/>
              </a:lnSpc>
              <a:defRPr/>
            </a:pPr>
            <a:r>
              <a:rPr lang="en-US" dirty="0"/>
              <a:t>Leslie Van Dover, PhD, PN, APRN, FNP-C, RN</a:t>
            </a:r>
          </a:p>
          <a:p>
            <a:pPr eaLnBrk="1" hangingPunct="1">
              <a:lnSpc>
                <a:spcPct val="90000"/>
              </a:lnSpc>
              <a:defRPr/>
            </a:pPr>
            <a:r>
              <a:rPr lang="en-US" dirty="0"/>
              <a:t>Jane Bacon Pfeiffer, PhD, MSN, PN, RN</a:t>
            </a:r>
          </a:p>
          <a:p>
            <a:pPr eaLnBrk="1" hangingPunct="1">
              <a:lnSpc>
                <a:spcPct val="90000"/>
              </a:lnSpc>
              <a:defRPr/>
            </a:pPr>
            <a:endParaRPr lang="en-US" sz="2400" u="sng" dirty="0">
              <a:solidFill>
                <a:srgbClr val="CC3300"/>
              </a:solidFill>
            </a:endParaRPr>
          </a:p>
          <a:p>
            <a:pPr eaLnBrk="1" hangingPunct="1">
              <a:lnSpc>
                <a:spcPct val="90000"/>
              </a:lnSpc>
              <a:defRPr/>
            </a:pPr>
            <a:r>
              <a:rPr lang="en-US" sz="2400" u="sng" dirty="0">
                <a:solidFill>
                  <a:srgbClr val="CC3300"/>
                </a:solidFill>
              </a:rPr>
              <a:t>Funding</a:t>
            </a:r>
            <a:r>
              <a:rPr lang="en-US" sz="2400" dirty="0">
                <a:solidFill>
                  <a:srgbClr val="CC3300"/>
                </a:solidFill>
              </a:rPr>
              <a:t>: Azusa Pacific University Research Grant: 1999-2002</a:t>
            </a:r>
          </a:p>
        </p:txBody>
      </p:sp>
      <p:sp>
        <p:nvSpPr>
          <p:cNvPr id="6" name="Footer Placeholder 5">
            <a:extLst>
              <a:ext uri="{FF2B5EF4-FFF2-40B4-BE49-F238E27FC236}">
                <a16:creationId xmlns:a16="http://schemas.microsoft.com/office/drawing/2014/main" id="{0664B184-B661-AA31-4BE9-115F4EB63A12}"/>
              </a:ext>
            </a:extLst>
          </p:cNvPr>
          <p:cNvSpPr>
            <a:spLocks noGrp="1" noChangeArrowheads="1"/>
          </p:cNvSpPr>
          <p:nvPr>
            <p:ph type="ftr" sz="quarter" idx="11"/>
          </p:nvPr>
        </p:nvSpPr>
        <p:spPr/>
        <p:txBody>
          <a:bodyPr/>
          <a:lstStyle/>
          <a:p>
            <a:pPr>
              <a:defRPr/>
            </a:pPr>
            <a:r>
              <a:rPr lang="en-US" dirty="0"/>
              <a:t>APU School of </a:t>
            </a:r>
          </a:p>
        </p:txBody>
      </p:sp>
      <p:sp>
        <p:nvSpPr>
          <p:cNvPr id="7" name="Slide Number Placeholder 6">
            <a:extLst>
              <a:ext uri="{FF2B5EF4-FFF2-40B4-BE49-F238E27FC236}">
                <a16:creationId xmlns:a16="http://schemas.microsoft.com/office/drawing/2014/main" id="{65E3F618-DD6A-D3F0-6994-757B0C2472B8}"/>
              </a:ext>
            </a:extLst>
          </p:cNvPr>
          <p:cNvSpPr>
            <a:spLocks noGrp="1" noChangeArrowheads="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D07D2B64-5CCF-4148-BB14-532278CEF465}" type="slidenum">
              <a:rPr lang="en-US" altLang="en-US" sz="1400">
                <a:latin typeface="Arial" panose="020B0604020202020204" pitchFamily="34" charset="0"/>
              </a:rPr>
              <a:pPr/>
              <a:t>1</a:t>
            </a:fld>
            <a:endParaRPr lang="en-US" altLang="en-US" sz="1400">
              <a:latin typeface="Arial" panose="020B0604020202020204" pitchFamily="34" charset="0"/>
            </a:endParaRPr>
          </a:p>
        </p:txBody>
      </p:sp>
      <p:pic>
        <p:nvPicPr>
          <p:cNvPr id="4102" name="Picture 4" descr="APU Logo">
            <a:extLst>
              <a:ext uri="{FF2B5EF4-FFF2-40B4-BE49-F238E27FC236}">
                <a16:creationId xmlns:a16="http://schemas.microsoft.com/office/drawing/2014/main" id="{ECFC31FA-A206-7AD3-2C1E-C6CE26CCB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14478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ncfside">
            <a:extLst>
              <a:ext uri="{FF2B5EF4-FFF2-40B4-BE49-F238E27FC236}">
                <a16:creationId xmlns:a16="http://schemas.microsoft.com/office/drawing/2014/main" id="{84E88634-F9F0-9846-43C8-9A158D755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475288"/>
            <a:ext cx="11430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FE73ADAE-FE94-37AD-3EC9-636EFFAB72D5}"/>
              </a:ext>
            </a:extLst>
          </p:cNvPr>
          <p:cNvSpPr>
            <a:spLocks noGrp="1" noChangeArrowheads="1"/>
          </p:cNvSpPr>
          <p:nvPr>
            <p:ph type="title"/>
          </p:nvPr>
        </p:nvSpPr>
        <p:spPr/>
        <p:txBody>
          <a:bodyPr/>
          <a:lstStyle/>
          <a:p>
            <a:pPr eaLnBrk="1" hangingPunct="1">
              <a:defRPr/>
            </a:pPr>
            <a:r>
              <a:rPr lang="en-US"/>
              <a:t>Theory: Bringing God Near </a:t>
            </a:r>
            <a:r>
              <a:rPr lang="en-US" sz="2800"/>
              <a:t>©</a:t>
            </a:r>
          </a:p>
        </p:txBody>
      </p:sp>
      <p:sp>
        <p:nvSpPr>
          <p:cNvPr id="198659" name="Rectangle 3">
            <a:extLst>
              <a:ext uri="{FF2B5EF4-FFF2-40B4-BE49-F238E27FC236}">
                <a16:creationId xmlns:a16="http://schemas.microsoft.com/office/drawing/2014/main" id="{4439DD3B-B77F-EFFD-8291-37002AAED14D}"/>
              </a:ext>
            </a:extLst>
          </p:cNvPr>
          <p:cNvSpPr>
            <a:spLocks noGrp="1" noChangeArrowheads="1"/>
          </p:cNvSpPr>
          <p:nvPr>
            <p:ph idx="1"/>
          </p:nvPr>
        </p:nvSpPr>
        <p:spPr>
          <a:xfrm>
            <a:off x="152400" y="1981200"/>
            <a:ext cx="8534400" cy="4876800"/>
          </a:xfrm>
        </p:spPr>
        <p:txBody>
          <a:bodyPr/>
          <a:lstStyle/>
          <a:p>
            <a:pPr eaLnBrk="1" hangingPunct="1">
              <a:lnSpc>
                <a:spcPct val="90000"/>
              </a:lnSpc>
              <a:defRPr/>
            </a:pPr>
            <a:r>
              <a:rPr lang="en-US" sz="2800" dirty="0"/>
              <a:t>“Bringing God Near” is the basic social process we uncovered. It includes 5 phases:</a:t>
            </a:r>
          </a:p>
          <a:p>
            <a:pPr lvl="1" eaLnBrk="1" hangingPunct="1">
              <a:lnSpc>
                <a:spcPct val="90000"/>
              </a:lnSpc>
              <a:defRPr/>
            </a:pPr>
            <a:r>
              <a:rPr lang="en-US" sz="3200" dirty="0"/>
              <a:t>trusting God</a:t>
            </a:r>
          </a:p>
          <a:p>
            <a:pPr lvl="1" eaLnBrk="1" hangingPunct="1">
              <a:lnSpc>
                <a:spcPct val="90000"/>
              </a:lnSpc>
              <a:defRPr/>
            </a:pPr>
            <a:r>
              <a:rPr lang="en-US" sz="3200" dirty="0"/>
              <a:t>forming relationships with the patient or family </a:t>
            </a:r>
          </a:p>
          <a:p>
            <a:pPr lvl="1" eaLnBrk="1" hangingPunct="1">
              <a:lnSpc>
                <a:spcPct val="90000"/>
              </a:lnSpc>
              <a:defRPr/>
            </a:pPr>
            <a:r>
              <a:rPr lang="en-US" sz="3200" dirty="0"/>
              <a:t>opening to God </a:t>
            </a:r>
          </a:p>
          <a:p>
            <a:pPr lvl="1" eaLnBrk="1" hangingPunct="1">
              <a:lnSpc>
                <a:spcPct val="90000"/>
              </a:lnSpc>
              <a:defRPr/>
            </a:pPr>
            <a:r>
              <a:rPr lang="en-US" sz="3200" dirty="0"/>
              <a:t>activating or nurturing faith</a:t>
            </a:r>
          </a:p>
          <a:p>
            <a:pPr lvl="1" eaLnBrk="1" hangingPunct="1">
              <a:lnSpc>
                <a:spcPct val="90000"/>
              </a:lnSpc>
              <a:defRPr/>
            </a:pPr>
            <a:r>
              <a:rPr lang="en-US" sz="3200" dirty="0"/>
              <a:t>recognizing spiritual renewal/growth  </a:t>
            </a:r>
          </a:p>
          <a:p>
            <a:pPr lvl="1" eaLnBrk="1" hangingPunct="1">
              <a:lnSpc>
                <a:spcPct val="90000"/>
              </a:lnSpc>
              <a:defRPr/>
            </a:pPr>
            <a:endParaRPr lang="en-US" dirty="0"/>
          </a:p>
        </p:txBody>
      </p:sp>
      <p:sp>
        <p:nvSpPr>
          <p:cNvPr id="5" name="Slide Number Placeholder 5">
            <a:extLst>
              <a:ext uri="{FF2B5EF4-FFF2-40B4-BE49-F238E27FC236}">
                <a16:creationId xmlns:a16="http://schemas.microsoft.com/office/drawing/2014/main" id="{47927914-2F41-DE72-0926-9CD6D454E79E}"/>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CA39F6C-A5AB-45B6-A836-E76E3A663A68}"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BA5CC304-144E-AEE7-94E5-23F5B30B5B05}"/>
              </a:ext>
            </a:extLst>
          </p:cNvPr>
          <p:cNvSpPr>
            <a:spLocks noGrp="1" noChangeArrowheads="1"/>
          </p:cNvSpPr>
          <p:nvPr>
            <p:ph type="title"/>
          </p:nvPr>
        </p:nvSpPr>
        <p:spPr>
          <a:xfrm>
            <a:off x="609598" y="609600"/>
            <a:ext cx="7543801" cy="1320800"/>
          </a:xfrm>
        </p:spPr>
        <p:txBody>
          <a:bodyPr>
            <a:normAutofit fontScale="90000"/>
          </a:bodyPr>
          <a:lstStyle/>
          <a:p>
            <a:pPr eaLnBrk="1" hangingPunct="1">
              <a:defRPr/>
            </a:pPr>
            <a:r>
              <a:rPr lang="en-US" sz="3600" b="1" dirty="0"/>
              <a:t>Bringing God Near: </a:t>
            </a:r>
            <a:br>
              <a:rPr lang="en-US" sz="3600" b="1" dirty="0"/>
            </a:br>
            <a:r>
              <a:rPr lang="en-US" sz="3600" b="1" dirty="0"/>
              <a:t>A theory of spiritual care giving </a:t>
            </a:r>
            <a:r>
              <a:rPr lang="en-US" sz="3600" b="1" dirty="0">
                <a:solidFill>
                  <a:srgbClr val="FF0000"/>
                </a:solidFill>
              </a:rPr>
              <a:t>*</a:t>
            </a:r>
            <a:r>
              <a:rPr lang="en-US" sz="3600" b="1" dirty="0"/>
              <a:t> </a:t>
            </a:r>
            <a:r>
              <a:rPr lang="en-US" sz="2800" dirty="0"/>
              <a:t>©</a:t>
            </a:r>
          </a:p>
        </p:txBody>
      </p:sp>
      <p:sp>
        <p:nvSpPr>
          <p:cNvPr id="5" name="Slide Number Placeholder 4">
            <a:extLst>
              <a:ext uri="{FF2B5EF4-FFF2-40B4-BE49-F238E27FC236}">
                <a16:creationId xmlns:a16="http://schemas.microsoft.com/office/drawing/2014/main" id="{BF0AD705-65EE-75F5-FFDA-FC1367DD51D6}"/>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92B8B8F-71A6-4EA9-A509-68CFBE4D0478}" type="slidenum">
              <a:rPr lang="en-US" altLang="en-US" sz="1400">
                <a:latin typeface="Arial" panose="020B0604020202020204" pitchFamily="34" charset="0"/>
              </a:rPr>
              <a:pPr/>
              <a:t>11</a:t>
            </a:fld>
            <a:endParaRPr lang="en-US" altLang="en-US" sz="1400">
              <a:latin typeface="Arial" panose="020B0604020202020204" pitchFamily="34" charset="0"/>
            </a:endParaRPr>
          </a:p>
        </p:txBody>
      </p:sp>
      <p:pic>
        <p:nvPicPr>
          <p:cNvPr id="13316" name="Picture 3">
            <a:extLst>
              <a:ext uri="{FF2B5EF4-FFF2-40B4-BE49-F238E27FC236}">
                <a16:creationId xmlns:a16="http://schemas.microsoft.com/office/drawing/2014/main" id="{DDE760A5-DA01-497C-2689-0B0F3CB92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4770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1354-C698-A141-B1F8-05959D8D30B2}"/>
              </a:ext>
            </a:extLst>
          </p:cNvPr>
          <p:cNvSpPr>
            <a:spLocks noGrp="1"/>
          </p:cNvSpPr>
          <p:nvPr>
            <p:ph type="title"/>
          </p:nvPr>
        </p:nvSpPr>
        <p:spPr/>
        <p:txBody>
          <a:bodyPr/>
          <a:lstStyle/>
          <a:p>
            <a:r>
              <a:rPr lang="en-US" dirty="0"/>
              <a:t>Difference between this theory and nursing process</a:t>
            </a:r>
          </a:p>
        </p:txBody>
      </p:sp>
      <p:sp>
        <p:nvSpPr>
          <p:cNvPr id="3" name="Slide Number Placeholder 2">
            <a:extLst>
              <a:ext uri="{FF2B5EF4-FFF2-40B4-BE49-F238E27FC236}">
                <a16:creationId xmlns:a16="http://schemas.microsoft.com/office/drawing/2014/main" id="{34C4888E-4299-CF32-2CB8-50AE64C901DB}"/>
              </a:ext>
            </a:extLst>
          </p:cNvPr>
          <p:cNvSpPr>
            <a:spLocks noGrp="1"/>
          </p:cNvSpPr>
          <p:nvPr>
            <p:ph type="sldNum" sz="quarter" idx="12"/>
          </p:nvPr>
        </p:nvSpPr>
        <p:spPr/>
        <p:txBody>
          <a:bodyPr/>
          <a:lstStyle/>
          <a:p>
            <a:fld id="{CF719597-066E-4BFD-A6E6-4FB12DB051ED}" type="slidenum">
              <a:rPr lang="en-US" altLang="en-US" smtClean="0"/>
              <a:pPr/>
              <a:t>12</a:t>
            </a:fld>
            <a:endParaRPr lang="en-US" altLang="en-US"/>
          </a:p>
        </p:txBody>
      </p:sp>
      <p:sp>
        <p:nvSpPr>
          <p:cNvPr id="5" name="TextBox 4">
            <a:extLst>
              <a:ext uri="{FF2B5EF4-FFF2-40B4-BE49-F238E27FC236}">
                <a16:creationId xmlns:a16="http://schemas.microsoft.com/office/drawing/2014/main" id="{074B2FBB-D2BE-29F9-A648-F471F7616847}"/>
              </a:ext>
            </a:extLst>
          </p:cNvPr>
          <p:cNvSpPr txBox="1"/>
          <p:nvPr/>
        </p:nvSpPr>
        <p:spPr>
          <a:xfrm>
            <a:off x="228600" y="1981200"/>
            <a:ext cx="7315200" cy="3046988"/>
          </a:xfrm>
          <a:prstGeom prst="rect">
            <a:avLst/>
          </a:prstGeom>
          <a:noFill/>
        </p:spPr>
        <p:txBody>
          <a:bodyPr wrap="square">
            <a:spAutoFit/>
          </a:bodyPr>
          <a:lstStyle/>
          <a:p>
            <a:pPr eaLnBrk="1" hangingPunct="1">
              <a:defRPr/>
            </a:pPr>
            <a:r>
              <a:rPr lang="en-US" sz="2400" dirty="0">
                <a:effectLst>
                  <a:outerShdw blurRad="38100" dist="38100" dir="2700000" algn="tl">
                    <a:srgbClr val="C0C0C0"/>
                  </a:outerShdw>
                </a:effectLst>
                <a:cs typeface="Times New Roman" pitchFamily="18" charset="0"/>
              </a:rPr>
              <a:t>The difference in spiritual care giving in this </a:t>
            </a:r>
            <a:r>
              <a:rPr lang="en-US" sz="2400" u="sng" dirty="0">
                <a:effectLst>
                  <a:outerShdw blurRad="38100" dist="38100" dir="2700000" algn="tl">
                    <a:srgbClr val="C0C0C0"/>
                  </a:outerShdw>
                </a:effectLst>
                <a:cs typeface="Times New Roman" pitchFamily="18" charset="0"/>
              </a:rPr>
              <a:t>Christian context</a:t>
            </a:r>
            <a:r>
              <a:rPr lang="en-US" sz="2400" dirty="0">
                <a:effectLst>
                  <a:outerShdw blurRad="38100" dist="38100" dir="2700000" algn="tl">
                    <a:srgbClr val="C0C0C0"/>
                  </a:outerShdw>
                </a:effectLst>
                <a:cs typeface="Times New Roman" pitchFamily="18" charset="0"/>
              </a:rPr>
              <a:t> is </a:t>
            </a:r>
            <a:r>
              <a:rPr lang="en-US" sz="2400" b="1" dirty="0">
                <a:effectLst>
                  <a:outerShdw blurRad="38100" dist="38100" dir="2700000" algn="tl">
                    <a:srgbClr val="C0C0C0"/>
                  </a:outerShdw>
                </a:effectLst>
                <a:cs typeface="Times New Roman" pitchFamily="18" charset="0"/>
              </a:rPr>
              <a:t>the ways these nurses view God, God’s participation with them, and what nurses do and see as results of spiritual care-giving in nursing “ministry.”</a:t>
            </a:r>
            <a:r>
              <a:rPr lang="en-US" sz="2400" dirty="0">
                <a:effectLst>
                  <a:outerShdw blurRad="38100" dist="38100" dir="2700000" algn="tl">
                    <a:srgbClr val="C0C0C0"/>
                  </a:outerShdw>
                </a:effectLst>
                <a:cs typeface="Times New Roman" pitchFamily="18" charset="0"/>
              </a:rPr>
              <a:t>  We have shown the parts of the process where the nurses are explicitly aware of God in the process as diamond or cloud shaped.</a:t>
            </a:r>
            <a:r>
              <a:rPr lang="en-US" sz="2400" dirty="0"/>
              <a:t> </a:t>
            </a:r>
          </a:p>
        </p:txBody>
      </p:sp>
    </p:spTree>
    <p:extLst>
      <p:ext uri="{BB962C8B-B14F-4D97-AF65-F5344CB8AC3E}">
        <p14:creationId xmlns:p14="http://schemas.microsoft.com/office/powerpoint/2010/main" val="236531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D72423-4552-DC1D-F939-A09C36FFF52F}"/>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B9E70AB7-B123-4F7A-8633-A67EFA6D4DAA}" type="slidenum">
              <a:rPr lang="en-US" altLang="en-US" sz="1400">
                <a:latin typeface="Arial" panose="020B0604020202020204" pitchFamily="34" charset="0"/>
              </a:rPr>
              <a:pPr/>
              <a:t>13</a:t>
            </a:fld>
            <a:endParaRPr lang="en-US" altLang="en-US" sz="1400">
              <a:latin typeface="Arial" panose="020B0604020202020204" pitchFamily="34" charset="0"/>
            </a:endParaRPr>
          </a:p>
        </p:txBody>
      </p:sp>
      <p:pic>
        <p:nvPicPr>
          <p:cNvPr id="14339" name="Picture 2">
            <a:extLst>
              <a:ext uri="{FF2B5EF4-FFF2-40B4-BE49-F238E27FC236}">
                <a16:creationId xmlns:a16="http://schemas.microsoft.com/office/drawing/2014/main" id="{AF24B02C-42B5-65F7-E59A-EB30B6ADF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657225"/>
            <a:ext cx="8124825"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2BA63DB4-B2C4-2A6C-B832-52D979708A95}"/>
              </a:ext>
            </a:extLst>
          </p:cNvPr>
          <p:cNvSpPr>
            <a:spLocks noGrp="1" noChangeArrowheads="1"/>
          </p:cNvSpPr>
          <p:nvPr>
            <p:ph type="title"/>
          </p:nvPr>
        </p:nvSpPr>
        <p:spPr/>
        <p:txBody>
          <a:bodyPr/>
          <a:lstStyle/>
          <a:p>
            <a:pPr eaLnBrk="1" hangingPunct="1">
              <a:defRPr/>
            </a:pPr>
            <a:r>
              <a:rPr lang="en-US"/>
              <a:t>Bringing God Near (BGN) </a:t>
            </a:r>
            <a:r>
              <a:rPr lang="en-US" sz="2800"/>
              <a:t>©</a:t>
            </a:r>
          </a:p>
        </p:txBody>
      </p:sp>
      <p:sp>
        <p:nvSpPr>
          <p:cNvPr id="225283" name="Rectangle 3">
            <a:extLst>
              <a:ext uri="{FF2B5EF4-FFF2-40B4-BE49-F238E27FC236}">
                <a16:creationId xmlns:a16="http://schemas.microsoft.com/office/drawing/2014/main" id="{937D69A6-4036-3AA2-8AD7-21BBCD0523AC}"/>
              </a:ext>
            </a:extLst>
          </p:cNvPr>
          <p:cNvSpPr>
            <a:spLocks noGrp="1" noChangeArrowheads="1"/>
          </p:cNvSpPr>
          <p:nvPr>
            <p:ph idx="1"/>
          </p:nvPr>
        </p:nvSpPr>
        <p:spPr>
          <a:xfrm>
            <a:off x="457200" y="1905000"/>
            <a:ext cx="8229600" cy="4419600"/>
          </a:xfrm>
        </p:spPr>
        <p:txBody>
          <a:bodyPr/>
          <a:lstStyle/>
          <a:p>
            <a:pPr eaLnBrk="1" hangingPunct="1">
              <a:lnSpc>
                <a:spcPct val="90000"/>
              </a:lnSpc>
              <a:defRPr/>
            </a:pPr>
            <a:r>
              <a:rPr lang="en-US" sz="2800" dirty="0"/>
              <a:t>PN’s do this as they assess spiritual concerns of the patient and family and respond.</a:t>
            </a:r>
          </a:p>
          <a:p>
            <a:pPr eaLnBrk="1" hangingPunct="1">
              <a:lnSpc>
                <a:spcPct val="90000"/>
              </a:lnSpc>
              <a:defRPr/>
            </a:pPr>
            <a:r>
              <a:rPr lang="en-US" sz="2800" dirty="0"/>
              <a:t>PN’s describe being “used by God” as:</a:t>
            </a:r>
          </a:p>
          <a:p>
            <a:pPr lvl="1" eaLnBrk="1" hangingPunct="1">
              <a:lnSpc>
                <a:spcPct val="90000"/>
              </a:lnSpc>
              <a:defRPr/>
            </a:pPr>
            <a:r>
              <a:rPr lang="en-US" sz="2400" dirty="0"/>
              <a:t>Conduit</a:t>
            </a:r>
          </a:p>
          <a:p>
            <a:pPr lvl="1" eaLnBrk="1" hangingPunct="1">
              <a:lnSpc>
                <a:spcPct val="90000"/>
              </a:lnSpc>
              <a:defRPr/>
            </a:pPr>
            <a:r>
              <a:rPr lang="en-US" sz="2400" dirty="0"/>
              <a:t>Bridge</a:t>
            </a:r>
          </a:p>
          <a:p>
            <a:pPr lvl="1" eaLnBrk="1" hangingPunct="1">
              <a:lnSpc>
                <a:spcPct val="90000"/>
              </a:lnSpc>
              <a:defRPr/>
            </a:pPr>
            <a:r>
              <a:rPr lang="en-US" sz="2400" dirty="0"/>
              <a:t>Ambassador </a:t>
            </a:r>
          </a:p>
          <a:p>
            <a:pPr lvl="1" eaLnBrk="1" hangingPunct="1">
              <a:lnSpc>
                <a:spcPct val="90000"/>
              </a:lnSpc>
              <a:defRPr/>
            </a:pPr>
            <a:r>
              <a:rPr lang="en-US" sz="2400" dirty="0"/>
              <a:t>Vessel </a:t>
            </a:r>
          </a:p>
          <a:p>
            <a:pPr lvl="1" eaLnBrk="1" hangingPunct="1">
              <a:lnSpc>
                <a:spcPct val="90000"/>
              </a:lnSpc>
              <a:buFontTx/>
              <a:buNone/>
              <a:defRPr/>
            </a:pPr>
            <a:r>
              <a:rPr lang="en-US" sz="2000" dirty="0"/>
              <a:t>through which the presence of God is brought</a:t>
            </a:r>
          </a:p>
          <a:p>
            <a:pPr lvl="1" eaLnBrk="1" hangingPunct="1">
              <a:lnSpc>
                <a:spcPct val="90000"/>
              </a:lnSpc>
              <a:buFontTx/>
              <a:buNone/>
              <a:defRPr/>
            </a:pPr>
            <a:r>
              <a:rPr lang="en-US" sz="2000" dirty="0"/>
              <a:t>to the patient/family experiencing illness or</a:t>
            </a:r>
          </a:p>
          <a:p>
            <a:pPr lvl="1" eaLnBrk="1" hangingPunct="1">
              <a:lnSpc>
                <a:spcPct val="90000"/>
              </a:lnSpc>
              <a:buFontTx/>
              <a:buNone/>
              <a:defRPr/>
            </a:pPr>
            <a:r>
              <a:rPr lang="en-US" sz="2000" dirty="0"/>
              <a:t>crisis.</a:t>
            </a:r>
          </a:p>
        </p:txBody>
      </p:sp>
      <p:sp>
        <p:nvSpPr>
          <p:cNvPr id="5" name="Slide Number Placeholder 5">
            <a:extLst>
              <a:ext uri="{FF2B5EF4-FFF2-40B4-BE49-F238E27FC236}">
                <a16:creationId xmlns:a16="http://schemas.microsoft.com/office/drawing/2014/main" id="{8DCA132F-0E86-683B-15A7-5B3857B297FC}"/>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5D5AA99A-FC3A-45D2-A469-B591A7FA0A4E}" type="slidenum">
              <a:rPr lang="en-US" altLang="en-US" sz="1400">
                <a:latin typeface="Arial" panose="020B0604020202020204" pitchFamily="34" charset="0"/>
              </a:rPr>
              <a:pPr/>
              <a:t>14</a:t>
            </a:fld>
            <a:endParaRPr lang="en-US" altLang="en-US" sz="14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C14863C7-EE8E-2A02-57FC-804B4877DE77}"/>
              </a:ext>
            </a:extLst>
          </p:cNvPr>
          <p:cNvSpPr>
            <a:spLocks noGrp="1" noChangeArrowheads="1"/>
          </p:cNvSpPr>
          <p:nvPr>
            <p:ph type="title"/>
          </p:nvPr>
        </p:nvSpPr>
        <p:spPr/>
        <p:txBody>
          <a:bodyPr/>
          <a:lstStyle/>
          <a:p>
            <a:pPr eaLnBrk="1" hangingPunct="1">
              <a:defRPr/>
            </a:pPr>
            <a:r>
              <a:rPr lang="en-US"/>
              <a:t>Bringing God Near (BGN) </a:t>
            </a:r>
            <a:r>
              <a:rPr lang="en-US" sz="2800"/>
              <a:t>©</a:t>
            </a:r>
          </a:p>
        </p:txBody>
      </p:sp>
      <p:pic>
        <p:nvPicPr>
          <p:cNvPr id="16388" name="Picture 4" descr="PN4">
            <a:extLst>
              <a:ext uri="{FF2B5EF4-FFF2-40B4-BE49-F238E27FC236}">
                <a16:creationId xmlns:a16="http://schemas.microsoft.com/office/drawing/2014/main" id="{21F2F236-A19F-930F-7030-A4051A2879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447800"/>
            <a:ext cx="5410200" cy="5410200"/>
          </a:xfr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00394AF1-CE5A-6568-E798-B212B8B74113}"/>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340D4F3D-4812-492B-9D98-BC630A5FA34C}" type="slidenum">
              <a:rPr lang="en-US" altLang="en-US" sz="1400">
                <a:latin typeface="Arial" panose="020B0604020202020204" pitchFamily="34" charset="0"/>
              </a:rPr>
              <a:pPr/>
              <a:t>15</a:t>
            </a:fld>
            <a:endParaRPr lang="en-US" altLang="en-US" sz="14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B42913BB-DFCE-6217-7742-67880DB0E542}"/>
              </a:ext>
            </a:extLst>
          </p:cNvPr>
          <p:cNvSpPr>
            <a:spLocks noGrp="1" noChangeArrowheads="1"/>
          </p:cNvSpPr>
          <p:nvPr>
            <p:ph type="title"/>
          </p:nvPr>
        </p:nvSpPr>
        <p:spPr/>
        <p:txBody>
          <a:bodyPr/>
          <a:lstStyle/>
          <a:p>
            <a:pPr eaLnBrk="1" hangingPunct="1">
              <a:defRPr/>
            </a:pPr>
            <a:r>
              <a:rPr lang="en-US"/>
              <a:t>Phase 1: Trusting God</a:t>
            </a:r>
          </a:p>
        </p:txBody>
      </p:sp>
      <p:sp>
        <p:nvSpPr>
          <p:cNvPr id="199683" name="Rectangle 3">
            <a:extLst>
              <a:ext uri="{FF2B5EF4-FFF2-40B4-BE49-F238E27FC236}">
                <a16:creationId xmlns:a16="http://schemas.microsoft.com/office/drawing/2014/main" id="{938073C8-2B0D-6D4F-F692-770463BEEC2E}"/>
              </a:ext>
            </a:extLst>
          </p:cNvPr>
          <p:cNvSpPr>
            <a:spLocks noGrp="1" noChangeArrowheads="1"/>
          </p:cNvSpPr>
          <p:nvPr>
            <p:ph idx="1"/>
          </p:nvPr>
        </p:nvSpPr>
        <p:spPr>
          <a:xfrm>
            <a:off x="609599" y="1371600"/>
            <a:ext cx="6347714" cy="4669763"/>
          </a:xfrm>
        </p:spPr>
        <p:txBody>
          <a:bodyPr>
            <a:normAutofit fontScale="77500" lnSpcReduction="20000"/>
          </a:bodyPr>
          <a:lstStyle/>
          <a:p>
            <a:pPr marL="400050" lvl="1">
              <a:spcBef>
                <a:spcPts val="0"/>
              </a:spcBef>
            </a:pPr>
            <a:r>
              <a:rPr lang="en-US" sz="2400" dirty="0">
                <a:solidFill>
                  <a:schemeClr val="accent2"/>
                </a:solidFill>
                <a:effectLst/>
                <a:latin typeface="Trebuchet MS" panose="020B0603020202020204" pitchFamily="34" charset="0"/>
                <a:ea typeface="Times New Roman" panose="02020603050405020304" pitchFamily="18" charset="0"/>
              </a:rPr>
              <a:t>PNs take their knowledge and experience of God into the encounter with a patient or family. “Trusting God” acknowledges that the nurse’s rel. with God already exists and that it is a significant and ongoing part of the process of Bringing God Near as part of giving spiritual care.</a:t>
            </a:r>
            <a:endParaRPr lang="en-US" sz="2800" dirty="0">
              <a:solidFill>
                <a:schemeClr val="accent2"/>
              </a:solidFill>
            </a:endParaRPr>
          </a:p>
          <a:p>
            <a:pPr eaLnBrk="1" hangingPunct="1">
              <a:defRPr/>
            </a:pPr>
            <a:r>
              <a:rPr lang="en-US" sz="2800" dirty="0"/>
              <a:t>Essential first phase of the process</a:t>
            </a:r>
          </a:p>
          <a:p>
            <a:pPr eaLnBrk="1" hangingPunct="1">
              <a:defRPr/>
            </a:pPr>
            <a:r>
              <a:rPr lang="en-US" sz="2800" dirty="0"/>
              <a:t>Acknowledges that the PN’s relationship with God already exists before a specific instance of giving spiritual care.</a:t>
            </a:r>
          </a:p>
          <a:p>
            <a:pPr eaLnBrk="1" hangingPunct="1">
              <a:defRPr/>
            </a:pPr>
            <a:r>
              <a:rPr lang="en-US" sz="2800" dirty="0"/>
              <a:t>PN’s experience an active partnership with God in their professional care giving</a:t>
            </a:r>
          </a:p>
          <a:p>
            <a:pPr eaLnBrk="1" hangingPunct="1">
              <a:defRPr/>
            </a:pPr>
            <a:r>
              <a:rPr lang="en-US" sz="2800" dirty="0"/>
              <a:t>This relationship with God is a significant &amp; ongoing part of the process of BGN to people</a:t>
            </a:r>
          </a:p>
        </p:txBody>
      </p:sp>
      <p:sp>
        <p:nvSpPr>
          <p:cNvPr id="5" name="Slide Number Placeholder 5">
            <a:extLst>
              <a:ext uri="{FF2B5EF4-FFF2-40B4-BE49-F238E27FC236}">
                <a16:creationId xmlns:a16="http://schemas.microsoft.com/office/drawing/2014/main" id="{047E7B59-0071-63E5-43F2-227100229646}"/>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3F665CB-95FA-44C2-A9DE-29C47F54EE37}"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92D26047-4437-E812-6BF5-BAFB39852CEF}"/>
              </a:ext>
            </a:extLst>
          </p:cNvPr>
          <p:cNvSpPr>
            <a:spLocks noGrp="1" noChangeArrowheads="1"/>
          </p:cNvSpPr>
          <p:nvPr>
            <p:ph type="title"/>
          </p:nvPr>
        </p:nvSpPr>
        <p:spPr/>
        <p:txBody>
          <a:bodyPr/>
          <a:lstStyle/>
          <a:p>
            <a:pPr eaLnBrk="1" hangingPunct="1">
              <a:defRPr/>
            </a:pPr>
            <a:r>
              <a:rPr lang="en-US"/>
              <a:t>Phase 1: Trusting God</a:t>
            </a:r>
          </a:p>
        </p:txBody>
      </p:sp>
      <p:sp>
        <p:nvSpPr>
          <p:cNvPr id="200707" name="Rectangle 3">
            <a:extLst>
              <a:ext uri="{FF2B5EF4-FFF2-40B4-BE49-F238E27FC236}">
                <a16:creationId xmlns:a16="http://schemas.microsoft.com/office/drawing/2014/main" id="{4A24F299-4874-C251-100B-4FE5B25A1264}"/>
              </a:ext>
            </a:extLst>
          </p:cNvPr>
          <p:cNvSpPr>
            <a:spLocks noGrp="1" noChangeArrowheads="1"/>
          </p:cNvSpPr>
          <p:nvPr>
            <p:ph idx="1"/>
          </p:nvPr>
        </p:nvSpPr>
        <p:spPr/>
        <p:txBody>
          <a:bodyPr>
            <a:normAutofit fontScale="92500" lnSpcReduction="10000"/>
          </a:bodyPr>
          <a:lstStyle/>
          <a:p>
            <a:pPr eaLnBrk="1" hangingPunct="1"/>
            <a:r>
              <a:rPr lang="en-US" altLang="en-US" sz="2400" b="1" dirty="0">
                <a:solidFill>
                  <a:srgbClr val="FFC000"/>
                </a:solidFill>
                <a:latin typeface="Arial" panose="020B0604020202020204" pitchFamily="34" charset="0"/>
                <a:cs typeface="Arial" panose="020B0604020202020204" pitchFamily="34" charset="0"/>
              </a:rPr>
              <a:t>Partnering with God</a:t>
            </a:r>
            <a:r>
              <a:rPr lang="en-US" altLang="en-US" sz="2400" b="1" dirty="0">
                <a:latin typeface="Arial" panose="020B0604020202020204" pitchFamily="34" charset="0"/>
                <a:cs typeface="Arial" panose="020B0604020202020204" pitchFamily="34" charset="0"/>
              </a:rPr>
              <a:t>:  “Well God, here we go!” </a:t>
            </a:r>
            <a:r>
              <a:rPr lang="en-US" altLang="en-US" sz="2400" dirty="0">
                <a:latin typeface="Arial" panose="020B0604020202020204" pitchFamily="34" charset="0"/>
                <a:cs typeface="Arial" panose="020B0604020202020204" pitchFamily="34" charset="0"/>
              </a:rPr>
              <a:t>Another said:</a:t>
            </a:r>
          </a:p>
          <a:p>
            <a:pPr eaLnBrk="1" hangingPunct="1"/>
            <a:r>
              <a:rPr lang="en-US" altLang="en-US" sz="2400" dirty="0">
                <a:latin typeface="Arial" panose="020B0604020202020204" pitchFamily="34" charset="0"/>
                <a:cs typeface="Arial" panose="020B0604020202020204" pitchFamily="34" charset="0"/>
              </a:rPr>
              <a:t>“…in order for me to try to stay more in tune to what God wants me to do for that day, [I] have to spend more time in the word (reading the BIBLE), spend more time even just praising God sometimes.  That music just does wonders for you, listening to that. And praying and talking to Him.  I mean I’m talking to Him in the car all the time, asking Him to help me, you know, go into this house now.”</a:t>
            </a:r>
            <a:endParaRPr lang="en-US" altLang="en-US" sz="2400" dirty="0">
              <a:latin typeface="Arial" panose="020B0604020202020204" pitchFamily="34" charset="0"/>
              <a:cs typeface="Times New Roman" panose="02020603050405020304" pitchFamily="18" charset="0"/>
            </a:endParaRPr>
          </a:p>
          <a:p>
            <a:pPr eaLnBrk="1" hangingPunct="1">
              <a:buFontTx/>
              <a:buNone/>
              <a:defRPr/>
            </a:pPr>
            <a:endParaRPr lang="en-US" dirty="0"/>
          </a:p>
        </p:txBody>
      </p:sp>
      <p:sp>
        <p:nvSpPr>
          <p:cNvPr id="5" name="Slide Number Placeholder 5">
            <a:extLst>
              <a:ext uri="{FF2B5EF4-FFF2-40B4-BE49-F238E27FC236}">
                <a16:creationId xmlns:a16="http://schemas.microsoft.com/office/drawing/2014/main" id="{0FA8ACFF-F0A4-810A-62C3-31F0C8F9088C}"/>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C36EA973-800A-49C3-9B9C-EC267FABE0E2}" type="slidenum">
              <a:rPr lang="en-US" altLang="en-US" sz="1400">
                <a:latin typeface="Arial" panose="020B0604020202020204" pitchFamily="34" charset="0"/>
              </a:rPr>
              <a:pPr/>
              <a:t>17</a:t>
            </a:fld>
            <a:endParaRPr lang="en-US" altLang="en-US" sz="14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54D8-88C8-79D9-63B2-16E639254270}"/>
              </a:ext>
            </a:extLst>
          </p:cNvPr>
          <p:cNvSpPr>
            <a:spLocks noGrp="1"/>
          </p:cNvSpPr>
          <p:nvPr>
            <p:ph type="title"/>
          </p:nvPr>
        </p:nvSpPr>
        <p:spPr/>
        <p:txBody>
          <a:bodyPr/>
          <a:lstStyle/>
          <a:p>
            <a:r>
              <a:rPr lang="en-US" dirty="0"/>
              <a:t>Trusting God</a:t>
            </a:r>
          </a:p>
        </p:txBody>
      </p:sp>
      <p:sp>
        <p:nvSpPr>
          <p:cNvPr id="3" name="Slide Number Placeholder 2">
            <a:extLst>
              <a:ext uri="{FF2B5EF4-FFF2-40B4-BE49-F238E27FC236}">
                <a16:creationId xmlns:a16="http://schemas.microsoft.com/office/drawing/2014/main" id="{D6A88FB7-E093-10B0-CDF2-7DEEE5F724C5}"/>
              </a:ext>
            </a:extLst>
          </p:cNvPr>
          <p:cNvSpPr>
            <a:spLocks noGrp="1"/>
          </p:cNvSpPr>
          <p:nvPr>
            <p:ph type="sldNum" sz="quarter" idx="12"/>
          </p:nvPr>
        </p:nvSpPr>
        <p:spPr/>
        <p:txBody>
          <a:bodyPr/>
          <a:lstStyle/>
          <a:p>
            <a:fld id="{CF719597-066E-4BFD-A6E6-4FB12DB051ED}" type="slidenum">
              <a:rPr lang="en-US" altLang="en-US" smtClean="0"/>
              <a:pPr/>
              <a:t>18</a:t>
            </a:fld>
            <a:endParaRPr lang="en-US" altLang="en-US"/>
          </a:p>
        </p:txBody>
      </p:sp>
      <p:sp>
        <p:nvSpPr>
          <p:cNvPr id="5" name="TextBox 4">
            <a:extLst>
              <a:ext uri="{FF2B5EF4-FFF2-40B4-BE49-F238E27FC236}">
                <a16:creationId xmlns:a16="http://schemas.microsoft.com/office/drawing/2014/main" id="{0B0D8E52-1069-6BD1-A86B-C430C626DE3D}"/>
              </a:ext>
            </a:extLst>
          </p:cNvPr>
          <p:cNvSpPr txBox="1"/>
          <p:nvPr/>
        </p:nvSpPr>
        <p:spPr>
          <a:xfrm>
            <a:off x="152400" y="1828800"/>
            <a:ext cx="8839200" cy="3539430"/>
          </a:xfrm>
          <a:prstGeom prst="rect">
            <a:avLst/>
          </a:prstGeom>
          <a:noFill/>
        </p:spPr>
        <p:txBody>
          <a:bodyPr wrap="square">
            <a:spAutoFit/>
          </a:bodyPr>
          <a:lstStyle/>
          <a:p>
            <a:pPr eaLnBrk="1" hangingPunct="1"/>
            <a:r>
              <a:rPr lang="en-US" altLang="en-US" sz="2800" b="1" dirty="0">
                <a:solidFill>
                  <a:srgbClr val="FFC000"/>
                </a:solidFill>
                <a:latin typeface="Arial" panose="020B0604020202020204" pitchFamily="34" charset="0"/>
                <a:cs typeface="Arial" panose="020B0604020202020204" pitchFamily="34" charset="0"/>
              </a:rPr>
              <a:t>Understanding that God has the Patient’s situation well in hand:</a:t>
            </a:r>
            <a:r>
              <a:rPr lang="en-US" altLang="en-US" sz="2800" dirty="0">
                <a:solidFill>
                  <a:srgbClr val="FFC000"/>
                </a:solidFill>
                <a:latin typeface="Arial" panose="020B0604020202020204" pitchFamily="34" charset="0"/>
                <a:cs typeface="Arial" panose="020B0604020202020204" pitchFamily="34" charset="0"/>
              </a:rPr>
              <a:t> </a:t>
            </a:r>
            <a:endParaRPr lang="en-US" altLang="en-US" sz="2800" dirty="0">
              <a:solidFill>
                <a:srgbClr val="FFC000"/>
              </a:solidFill>
              <a:latin typeface="Arial" panose="020B0604020202020204" pitchFamily="34" charset="0"/>
              <a:cs typeface="Times New Roman" panose="02020603050405020304" pitchFamily="18" charset="0"/>
            </a:endParaRPr>
          </a:p>
          <a:p>
            <a:pPr eaLnBrk="1" hangingPunct="1"/>
            <a:r>
              <a:rPr lang="en-US" altLang="en-US" sz="2800" dirty="0">
                <a:latin typeface="Arial" panose="020B0604020202020204" pitchFamily="34" charset="0"/>
                <a:cs typeface="Times New Roman" panose="02020603050405020304" pitchFamily="18" charset="0"/>
              </a:rPr>
              <a:t>“… not only letting God take control of your life but going to where God is working and going there.  Just growing spiritually and realizing that what’s important is what God does.  It’s not important what I do.  What matters for eternity is what God plans - what His will is (for the patient), not what my will is.”</a:t>
            </a:r>
            <a:r>
              <a:rPr lang="en-US" altLang="en-US" sz="2800" dirty="0">
                <a:latin typeface="Arial" panose="020B0604020202020204" pitchFamily="34" charset="0"/>
              </a:rPr>
              <a:t> </a:t>
            </a:r>
          </a:p>
        </p:txBody>
      </p:sp>
    </p:spTree>
    <p:extLst>
      <p:ext uri="{BB962C8B-B14F-4D97-AF65-F5344CB8AC3E}">
        <p14:creationId xmlns:p14="http://schemas.microsoft.com/office/powerpoint/2010/main" val="116993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ED4C3AE3-FF11-C079-F464-6341BCB481D0}"/>
              </a:ext>
            </a:extLst>
          </p:cNvPr>
          <p:cNvSpPr>
            <a:spLocks noGrp="1" noChangeArrowheads="1"/>
          </p:cNvSpPr>
          <p:nvPr>
            <p:ph type="title"/>
          </p:nvPr>
        </p:nvSpPr>
        <p:spPr/>
        <p:txBody>
          <a:bodyPr/>
          <a:lstStyle/>
          <a:p>
            <a:pPr eaLnBrk="1" hangingPunct="1">
              <a:defRPr/>
            </a:pPr>
            <a:r>
              <a:rPr lang="en-US" sz="3600"/>
              <a:t>Phase 2: Forming the Relationship</a:t>
            </a:r>
          </a:p>
        </p:txBody>
      </p:sp>
      <p:sp>
        <p:nvSpPr>
          <p:cNvPr id="185347" name="Rectangle 3">
            <a:extLst>
              <a:ext uri="{FF2B5EF4-FFF2-40B4-BE49-F238E27FC236}">
                <a16:creationId xmlns:a16="http://schemas.microsoft.com/office/drawing/2014/main" id="{80E5C4D8-4C83-729E-573B-9873C5D96599}"/>
              </a:ext>
            </a:extLst>
          </p:cNvPr>
          <p:cNvSpPr>
            <a:spLocks noGrp="1" noChangeArrowheads="1"/>
          </p:cNvSpPr>
          <p:nvPr>
            <p:ph idx="1"/>
          </p:nvPr>
        </p:nvSpPr>
        <p:spPr/>
        <p:txBody>
          <a:bodyPr>
            <a:normAutofit/>
          </a:bodyPr>
          <a:lstStyle/>
          <a:p>
            <a:pPr eaLnBrk="1" hangingPunct="1">
              <a:lnSpc>
                <a:spcPct val="90000"/>
              </a:lnSpc>
              <a:defRPr/>
            </a:pPr>
            <a:r>
              <a:rPr lang="en-US" sz="2400" dirty="0"/>
              <a:t>Being available and present:</a:t>
            </a:r>
          </a:p>
          <a:p>
            <a:pPr lvl="1" eaLnBrk="1" hangingPunct="1">
              <a:lnSpc>
                <a:spcPct val="90000"/>
              </a:lnSpc>
              <a:defRPr/>
            </a:pPr>
            <a:r>
              <a:rPr lang="en-US" sz="2400" dirty="0"/>
              <a:t>Being a listener and attending to people</a:t>
            </a:r>
          </a:p>
          <a:p>
            <a:pPr lvl="1" eaLnBrk="1" hangingPunct="1">
              <a:lnSpc>
                <a:spcPct val="90000"/>
              </a:lnSpc>
              <a:defRPr/>
            </a:pPr>
            <a:r>
              <a:rPr lang="en-US" sz="2400" dirty="0"/>
              <a:t>Journeying with others</a:t>
            </a:r>
          </a:p>
          <a:p>
            <a:pPr lvl="1" eaLnBrk="1" hangingPunct="1">
              <a:lnSpc>
                <a:spcPct val="90000"/>
              </a:lnSpc>
              <a:defRPr/>
            </a:pPr>
            <a:r>
              <a:rPr lang="en-US" sz="2400" dirty="0"/>
              <a:t>Waiting for the story</a:t>
            </a:r>
          </a:p>
          <a:p>
            <a:pPr lvl="1" eaLnBrk="1" hangingPunct="1">
              <a:lnSpc>
                <a:spcPct val="90000"/>
              </a:lnSpc>
              <a:defRPr/>
            </a:pPr>
            <a:r>
              <a:rPr lang="en-US" sz="2400" dirty="0"/>
              <a:t>Offering acceptance and reassurance</a:t>
            </a:r>
          </a:p>
          <a:p>
            <a:pPr eaLnBrk="1" hangingPunct="1">
              <a:lnSpc>
                <a:spcPct val="90000"/>
              </a:lnSpc>
              <a:defRPr/>
            </a:pPr>
            <a:r>
              <a:rPr lang="en-US" sz="2400" dirty="0"/>
              <a:t>Collaborative Assessment:</a:t>
            </a:r>
          </a:p>
          <a:p>
            <a:pPr lvl="1" eaLnBrk="1" hangingPunct="1">
              <a:lnSpc>
                <a:spcPct val="90000"/>
              </a:lnSpc>
              <a:defRPr/>
            </a:pPr>
            <a:r>
              <a:rPr lang="en-US" sz="2400" dirty="0">
                <a:solidFill>
                  <a:srgbClr val="FF0000"/>
                </a:solidFill>
              </a:rPr>
              <a:t>Dialoguing – validating/naming the patient’s concern</a:t>
            </a:r>
          </a:p>
          <a:p>
            <a:pPr lvl="1" eaLnBrk="1" hangingPunct="1">
              <a:lnSpc>
                <a:spcPct val="90000"/>
              </a:lnSpc>
              <a:buFontTx/>
              <a:buNone/>
              <a:defRPr/>
            </a:pPr>
            <a:endParaRPr lang="en-US" sz="2400" dirty="0"/>
          </a:p>
        </p:txBody>
      </p:sp>
      <p:sp>
        <p:nvSpPr>
          <p:cNvPr id="5" name="Slide Number Placeholder 5">
            <a:extLst>
              <a:ext uri="{FF2B5EF4-FFF2-40B4-BE49-F238E27FC236}">
                <a16:creationId xmlns:a16="http://schemas.microsoft.com/office/drawing/2014/main" id="{F9FA9061-EA10-6781-762A-B63161CFF7A2}"/>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A9E32D1C-852C-4F25-9DF6-C6A5A7798927}"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3" name="Rectangle 5">
            <a:extLst>
              <a:ext uri="{FF2B5EF4-FFF2-40B4-BE49-F238E27FC236}">
                <a16:creationId xmlns:a16="http://schemas.microsoft.com/office/drawing/2014/main" id="{27BD8889-9C3E-B91C-6CFF-FCEB5D775567}"/>
              </a:ext>
            </a:extLst>
          </p:cNvPr>
          <p:cNvSpPr>
            <a:spLocks noGrp="1" noChangeArrowheads="1"/>
          </p:cNvSpPr>
          <p:nvPr>
            <p:ph type="title"/>
          </p:nvPr>
        </p:nvSpPr>
        <p:spPr/>
        <p:txBody>
          <a:bodyPr/>
          <a:lstStyle/>
          <a:p>
            <a:pPr eaLnBrk="1" hangingPunct="1">
              <a:defRPr/>
            </a:pPr>
            <a:r>
              <a:rPr lang="en-US" sz="3200"/>
              <a:t>APU First PN Grads 1999</a:t>
            </a:r>
          </a:p>
        </p:txBody>
      </p:sp>
      <p:graphicFrame>
        <p:nvGraphicFramePr>
          <p:cNvPr id="1026" name="Object 4">
            <a:extLst>
              <a:ext uri="{FF2B5EF4-FFF2-40B4-BE49-F238E27FC236}">
                <a16:creationId xmlns:a16="http://schemas.microsoft.com/office/drawing/2014/main" id="{6E1E2884-CAB0-7A59-6E6E-5CDB5223DA71}"/>
              </a:ext>
            </a:extLst>
          </p:cNvPr>
          <p:cNvGraphicFramePr>
            <a:graphicFrameLocks noGrp="1" noChangeAspect="1"/>
          </p:cNvGraphicFramePr>
          <p:nvPr>
            <p:ph idx="1"/>
          </p:nvPr>
        </p:nvGraphicFramePr>
        <p:xfrm>
          <a:off x="762000" y="1244600"/>
          <a:ext cx="7734300" cy="5156200"/>
        </p:xfrm>
        <a:graphic>
          <a:graphicData uri="http://schemas.openxmlformats.org/presentationml/2006/ole">
            <mc:AlternateContent xmlns:mc="http://schemas.openxmlformats.org/markup-compatibility/2006">
              <mc:Choice xmlns:v="urn:schemas-microsoft-com:vml" Requires="v">
                <p:oleObj name="Photo Editor Photo" r:id="rId2" imgW="5714286" imgH="3809524" progId="MSPhotoEd.3">
                  <p:embed/>
                </p:oleObj>
              </mc:Choice>
              <mc:Fallback>
                <p:oleObj name="Photo Editor Photo" r:id="rId2" imgW="5714286" imgH="3809524" progId="MSPhotoEd.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44600"/>
                        <a:ext cx="77343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5">
            <a:extLst>
              <a:ext uri="{FF2B5EF4-FFF2-40B4-BE49-F238E27FC236}">
                <a16:creationId xmlns:a16="http://schemas.microsoft.com/office/drawing/2014/main" id="{EAF86C42-9586-839F-9493-B5F086FCC4AA}"/>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9844673-0126-49D2-A1F7-BA7D3FE4E1E1}"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47EE2401-A869-6B30-4576-7403DFEE4819}"/>
              </a:ext>
            </a:extLst>
          </p:cNvPr>
          <p:cNvSpPr>
            <a:spLocks noGrp="1" noChangeArrowheads="1"/>
          </p:cNvSpPr>
          <p:nvPr>
            <p:ph type="title"/>
          </p:nvPr>
        </p:nvSpPr>
        <p:spPr/>
        <p:txBody>
          <a:bodyPr/>
          <a:lstStyle/>
          <a:p>
            <a:pPr eaLnBrk="1" hangingPunct="1">
              <a:defRPr/>
            </a:pPr>
            <a:r>
              <a:rPr lang="en-US" sz="3600"/>
              <a:t>Phase 2: Forming the Relationship</a:t>
            </a:r>
          </a:p>
        </p:txBody>
      </p:sp>
      <p:sp>
        <p:nvSpPr>
          <p:cNvPr id="229379" name="Rectangle 3">
            <a:extLst>
              <a:ext uri="{FF2B5EF4-FFF2-40B4-BE49-F238E27FC236}">
                <a16:creationId xmlns:a16="http://schemas.microsoft.com/office/drawing/2014/main" id="{D8D2FABD-EDD0-19B0-8DCE-7090BA71F150}"/>
              </a:ext>
            </a:extLst>
          </p:cNvPr>
          <p:cNvSpPr>
            <a:spLocks noGrp="1" noChangeArrowheads="1"/>
          </p:cNvSpPr>
          <p:nvPr>
            <p:ph idx="1"/>
          </p:nvPr>
        </p:nvSpPr>
        <p:spPr/>
        <p:txBody>
          <a:bodyPr/>
          <a:lstStyle/>
          <a:p>
            <a:pPr eaLnBrk="1" hangingPunct="1">
              <a:defRPr/>
            </a:pPr>
            <a:endParaRPr lang="en-US" dirty="0"/>
          </a:p>
          <a:p>
            <a:pPr eaLnBrk="1" hangingPunct="1">
              <a:defRPr/>
            </a:pPr>
            <a:r>
              <a:rPr lang="en-US" sz="2400" dirty="0"/>
              <a:t>The importance of establishing a solid sense of connection cannot be overlooked or bypassed: there are no ‘short-cuts’ to developing a safe place where the patient/family can “be themselves.” </a:t>
            </a:r>
          </a:p>
          <a:p>
            <a:pPr eaLnBrk="1" hangingPunct="1">
              <a:buFontTx/>
              <a:buNone/>
              <a:defRPr/>
            </a:pPr>
            <a:endParaRPr lang="en-US" dirty="0"/>
          </a:p>
          <a:p>
            <a:pPr eaLnBrk="1" hangingPunct="1">
              <a:buFontTx/>
              <a:buNone/>
              <a:defRPr/>
            </a:pPr>
            <a:endParaRPr lang="en-US" dirty="0"/>
          </a:p>
        </p:txBody>
      </p:sp>
      <p:sp>
        <p:nvSpPr>
          <p:cNvPr id="5" name="Slide Number Placeholder 5">
            <a:extLst>
              <a:ext uri="{FF2B5EF4-FFF2-40B4-BE49-F238E27FC236}">
                <a16:creationId xmlns:a16="http://schemas.microsoft.com/office/drawing/2014/main" id="{661D89E0-7D36-3EA6-B3D8-79FEFC6148D6}"/>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EED9F46A-9D38-462E-B2CE-5D97A76E92D3}" type="slidenum">
              <a:rPr lang="en-US" altLang="en-US" sz="1400">
                <a:latin typeface="Arial" panose="020B0604020202020204" pitchFamily="34" charset="0"/>
              </a:rPr>
              <a:pPr/>
              <a:t>20</a:t>
            </a:fld>
            <a:endParaRPr lang="en-US" altLang="en-US" sz="14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14E50DA9-01F4-CE44-3213-0C5A8576EEE4}"/>
              </a:ext>
            </a:extLst>
          </p:cNvPr>
          <p:cNvSpPr>
            <a:spLocks noGrp="1" noChangeArrowheads="1"/>
          </p:cNvSpPr>
          <p:nvPr>
            <p:ph type="title"/>
          </p:nvPr>
        </p:nvSpPr>
        <p:spPr>
          <a:xfrm>
            <a:off x="609599" y="381000"/>
            <a:ext cx="6347713" cy="1295400"/>
          </a:xfrm>
        </p:spPr>
        <p:txBody>
          <a:bodyPr>
            <a:normAutofit fontScale="90000"/>
          </a:bodyPr>
          <a:lstStyle/>
          <a:p>
            <a:pPr eaLnBrk="1" hangingPunct="1">
              <a:defRPr/>
            </a:pPr>
            <a:r>
              <a:rPr lang="en-US" sz="4000" dirty="0"/>
              <a:t>Phase 2: Forming the Relationship</a:t>
            </a:r>
          </a:p>
        </p:txBody>
      </p:sp>
      <p:sp>
        <p:nvSpPr>
          <p:cNvPr id="204803" name="Rectangle 3">
            <a:extLst>
              <a:ext uri="{FF2B5EF4-FFF2-40B4-BE49-F238E27FC236}">
                <a16:creationId xmlns:a16="http://schemas.microsoft.com/office/drawing/2014/main" id="{112C93C0-F01F-810B-0037-B6143F0BD426}"/>
              </a:ext>
            </a:extLst>
          </p:cNvPr>
          <p:cNvSpPr>
            <a:spLocks noGrp="1" noChangeArrowheads="1"/>
          </p:cNvSpPr>
          <p:nvPr>
            <p:ph idx="1"/>
          </p:nvPr>
        </p:nvSpPr>
        <p:spPr/>
        <p:txBody>
          <a:bodyPr>
            <a:normAutofit fontScale="92500"/>
          </a:bodyPr>
          <a:lstStyle/>
          <a:p>
            <a:pPr eaLnBrk="1" hangingPunct="1">
              <a:defRPr/>
            </a:pPr>
            <a:r>
              <a:rPr lang="en-US" sz="2800" dirty="0"/>
              <a:t>“One important thing is trying to find out their need.  That’s very important.  I mean I could come in with my own agenda and say, “I’m </a:t>
            </a:r>
            <a:r>
              <a:rPr lang="en-US" sz="2800" dirty="0" err="1"/>
              <a:t>gonna</a:t>
            </a:r>
            <a:r>
              <a:rPr lang="en-US" sz="2800" dirty="0"/>
              <a:t> say this prayer, I’m </a:t>
            </a:r>
            <a:r>
              <a:rPr lang="en-US" sz="2800" dirty="0" err="1"/>
              <a:t>gonna</a:t>
            </a:r>
            <a:r>
              <a:rPr lang="en-US" sz="2800" dirty="0"/>
              <a:t> say that prayer, and I’m just </a:t>
            </a:r>
            <a:r>
              <a:rPr lang="en-US" sz="2800" dirty="0" err="1"/>
              <a:t>gonna</a:t>
            </a:r>
            <a:r>
              <a:rPr lang="en-US" sz="2800" dirty="0"/>
              <a:t> pray for their salvation, and I’m </a:t>
            </a:r>
            <a:r>
              <a:rPr lang="en-US" sz="2800" dirty="0" err="1"/>
              <a:t>gonna</a:t>
            </a:r>
            <a:r>
              <a:rPr lang="en-US" sz="2800" dirty="0"/>
              <a:t> do this and do that.”  You have to be very careful of that …[not to do it]” </a:t>
            </a:r>
          </a:p>
          <a:p>
            <a:pPr eaLnBrk="1" hangingPunct="1">
              <a:buFontTx/>
              <a:buNone/>
              <a:defRPr/>
            </a:pPr>
            <a:endParaRPr lang="en-US" sz="2800" dirty="0"/>
          </a:p>
        </p:txBody>
      </p:sp>
      <p:sp>
        <p:nvSpPr>
          <p:cNvPr id="5" name="Slide Number Placeholder 5">
            <a:extLst>
              <a:ext uri="{FF2B5EF4-FFF2-40B4-BE49-F238E27FC236}">
                <a16:creationId xmlns:a16="http://schemas.microsoft.com/office/drawing/2014/main" id="{BAA7AE09-B5BE-E4E2-83F5-F6968002854A}"/>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1FE2786-5DAA-4C0C-A84A-8C04EB16300C}" type="slidenum">
              <a:rPr lang="en-US" altLang="en-US" sz="1400">
                <a:latin typeface="Arial" panose="020B0604020202020204" pitchFamily="34" charset="0"/>
              </a:rPr>
              <a:pPr/>
              <a:t>21</a:t>
            </a:fld>
            <a:endParaRPr lang="en-US" altLang="en-US"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FD3CADD5-D871-B878-39C5-5F3A925980EC}"/>
              </a:ext>
            </a:extLst>
          </p:cNvPr>
          <p:cNvSpPr>
            <a:spLocks noGrp="1" noChangeArrowheads="1"/>
          </p:cNvSpPr>
          <p:nvPr>
            <p:ph type="title"/>
          </p:nvPr>
        </p:nvSpPr>
        <p:spPr/>
        <p:txBody>
          <a:bodyPr/>
          <a:lstStyle/>
          <a:p>
            <a:pPr eaLnBrk="1" hangingPunct="1">
              <a:defRPr/>
            </a:pPr>
            <a:r>
              <a:rPr lang="en-US" dirty="0"/>
              <a:t>Phase 3: Opening to God </a:t>
            </a:r>
            <a:r>
              <a:rPr lang="en-US" dirty="0">
                <a:solidFill>
                  <a:srgbClr val="FF0000"/>
                </a:solidFill>
              </a:rPr>
              <a:t>*</a:t>
            </a:r>
            <a:endParaRPr lang="en-US" dirty="0"/>
          </a:p>
        </p:txBody>
      </p:sp>
      <p:sp>
        <p:nvSpPr>
          <p:cNvPr id="230403" name="Rectangle 3">
            <a:extLst>
              <a:ext uri="{FF2B5EF4-FFF2-40B4-BE49-F238E27FC236}">
                <a16:creationId xmlns:a16="http://schemas.microsoft.com/office/drawing/2014/main" id="{7DBDFE16-4DA5-7B9B-036B-EE377E8FAEA4}"/>
              </a:ext>
            </a:extLst>
          </p:cNvPr>
          <p:cNvSpPr>
            <a:spLocks noGrp="1" noChangeArrowheads="1"/>
          </p:cNvSpPr>
          <p:nvPr>
            <p:ph idx="1"/>
          </p:nvPr>
        </p:nvSpPr>
        <p:spPr>
          <a:xfrm>
            <a:off x="609598" y="1447800"/>
            <a:ext cx="7086601" cy="5105400"/>
          </a:xfrm>
        </p:spPr>
        <p:txBody>
          <a:bodyPr>
            <a:normAutofit fontScale="77500" lnSpcReduction="20000"/>
          </a:bodyPr>
          <a:lstStyle/>
          <a:p>
            <a:pPr eaLnBrk="1" hangingPunct="1">
              <a:lnSpc>
                <a:spcPct val="90000"/>
              </a:lnSpc>
              <a:defRPr/>
            </a:pPr>
            <a:r>
              <a:rPr lang="en-US" sz="3400" dirty="0"/>
              <a:t>A bridge develops from “forming the relationship with the patient” to an awareness of God coming into the encounter and the spiritual issue </a:t>
            </a:r>
          </a:p>
          <a:p>
            <a:pPr eaLnBrk="1" hangingPunct="1">
              <a:lnSpc>
                <a:spcPct val="90000"/>
              </a:lnSpc>
              <a:defRPr/>
            </a:pPr>
            <a:endParaRPr lang="en-US" sz="3400" dirty="0"/>
          </a:p>
          <a:p>
            <a:pPr eaLnBrk="1" hangingPunct="1">
              <a:lnSpc>
                <a:spcPct val="90000"/>
              </a:lnSpc>
              <a:defRPr/>
            </a:pPr>
            <a:r>
              <a:rPr lang="en-US" sz="3400" dirty="0"/>
              <a:t>There is a sense of movement is from ‘where we are now’ to ‘where we are now with God.’</a:t>
            </a:r>
          </a:p>
          <a:p>
            <a:pPr eaLnBrk="1" hangingPunct="1">
              <a:lnSpc>
                <a:spcPct val="90000"/>
              </a:lnSpc>
              <a:defRPr/>
            </a:pPr>
            <a:endParaRPr lang="en-US" sz="3400" dirty="0"/>
          </a:p>
          <a:p>
            <a:pPr eaLnBrk="1" hangingPunct="1">
              <a:lnSpc>
                <a:spcPct val="90000"/>
              </a:lnSpc>
              <a:defRPr/>
            </a:pPr>
            <a:r>
              <a:rPr lang="en-US" sz="3400" dirty="0"/>
              <a:t>Not easy to describe in words. A ‘mystery.’</a:t>
            </a:r>
          </a:p>
          <a:p>
            <a:pPr eaLnBrk="1" hangingPunct="1">
              <a:lnSpc>
                <a:spcPct val="90000"/>
              </a:lnSpc>
              <a:defRPr/>
            </a:pPr>
            <a:endParaRPr lang="en-US" sz="3400" dirty="0"/>
          </a:p>
          <a:p>
            <a:pPr eaLnBrk="1" hangingPunct="1">
              <a:lnSpc>
                <a:spcPct val="90000"/>
              </a:lnSpc>
              <a:defRPr/>
            </a:pPr>
            <a:r>
              <a:rPr lang="en-US" sz="3400" dirty="0"/>
              <a:t>A very subtle sense of God’s presence accompanies the emerging understandings nurse and patient have of one another.</a:t>
            </a:r>
          </a:p>
          <a:p>
            <a:pPr eaLnBrk="1" hangingPunct="1">
              <a:lnSpc>
                <a:spcPct val="90000"/>
              </a:lnSpc>
              <a:buFontTx/>
              <a:buNone/>
              <a:defRPr/>
            </a:pPr>
            <a:endParaRPr lang="en-US" sz="2800" dirty="0"/>
          </a:p>
        </p:txBody>
      </p:sp>
      <p:sp>
        <p:nvSpPr>
          <p:cNvPr id="5" name="Slide Number Placeholder 5">
            <a:extLst>
              <a:ext uri="{FF2B5EF4-FFF2-40B4-BE49-F238E27FC236}">
                <a16:creationId xmlns:a16="http://schemas.microsoft.com/office/drawing/2014/main" id="{F4AC13C6-E4CF-1F43-D812-E63D177CBBD3}"/>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FF0048A-195F-467C-A7C3-6E1497F38121}" type="slidenum">
              <a:rPr lang="en-US" altLang="en-US" sz="1400">
                <a:latin typeface="Arial" panose="020B0604020202020204" pitchFamily="34" charset="0"/>
              </a:rPr>
              <a:pPr/>
              <a:t>22</a:t>
            </a:fld>
            <a:endParaRPr lang="en-US" altLang="en-US" sz="14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5B3B-4B94-0A20-CF36-125089912A3D}"/>
              </a:ext>
            </a:extLst>
          </p:cNvPr>
          <p:cNvSpPr>
            <a:spLocks noGrp="1"/>
          </p:cNvSpPr>
          <p:nvPr>
            <p:ph type="title"/>
          </p:nvPr>
        </p:nvSpPr>
        <p:spPr>
          <a:xfrm>
            <a:off x="609599" y="609600"/>
            <a:ext cx="6347713" cy="685800"/>
          </a:xfrm>
        </p:spPr>
        <p:txBody>
          <a:bodyPr>
            <a:normAutofit fontScale="90000"/>
          </a:bodyPr>
          <a:lstStyle/>
          <a:p>
            <a:r>
              <a:rPr lang="en-US" dirty="0"/>
              <a:t>Examples of Patient Spiritual Needs – </a:t>
            </a:r>
            <a:r>
              <a:rPr lang="en-US" sz="2200" dirty="0"/>
              <a:t>from literature and our experience. </a:t>
            </a:r>
          </a:p>
        </p:txBody>
      </p:sp>
      <p:sp>
        <p:nvSpPr>
          <p:cNvPr id="3" name="Content Placeholder 2">
            <a:extLst>
              <a:ext uri="{FF2B5EF4-FFF2-40B4-BE49-F238E27FC236}">
                <a16:creationId xmlns:a16="http://schemas.microsoft.com/office/drawing/2014/main" id="{5C871621-990E-6A99-83C1-6C791251AD23}"/>
              </a:ext>
            </a:extLst>
          </p:cNvPr>
          <p:cNvSpPr>
            <a:spLocks noGrp="1"/>
          </p:cNvSpPr>
          <p:nvPr>
            <p:ph idx="1"/>
          </p:nvPr>
        </p:nvSpPr>
        <p:spPr/>
        <p:txBody>
          <a:bodyPr/>
          <a:lstStyle/>
          <a:p>
            <a:r>
              <a:rPr lang="en-US" dirty="0"/>
              <a:t>Love and relatedness – ex. belonging</a:t>
            </a:r>
          </a:p>
          <a:p>
            <a:r>
              <a:rPr lang="en-US" dirty="0"/>
              <a:t>Spiritual Comfort –ex. Loss/grief</a:t>
            </a:r>
          </a:p>
          <a:p>
            <a:r>
              <a:rPr lang="en-US" dirty="0"/>
              <a:t>Freedom from guilt/forgiveness</a:t>
            </a:r>
          </a:p>
          <a:p>
            <a:r>
              <a:rPr lang="en-US" dirty="0"/>
              <a:t>Hope/healing</a:t>
            </a:r>
          </a:p>
          <a:p>
            <a:r>
              <a:rPr lang="en-US" dirty="0"/>
              <a:t>Faith/trust in God</a:t>
            </a:r>
          </a:p>
          <a:p>
            <a:r>
              <a:rPr lang="en-US" dirty="0"/>
              <a:t>Relief of suffering/pain – ex. Loneliness/isolation</a:t>
            </a:r>
          </a:p>
          <a:p>
            <a:r>
              <a:rPr lang="en-US" dirty="0"/>
              <a:t>Mercy/compassion</a:t>
            </a:r>
          </a:p>
          <a:p>
            <a:r>
              <a:rPr lang="en-US" dirty="0"/>
              <a:t>Peace</a:t>
            </a:r>
          </a:p>
          <a:p>
            <a:r>
              <a:rPr lang="en-US" dirty="0"/>
              <a:t>Identity in Christ/security</a:t>
            </a:r>
          </a:p>
          <a:p>
            <a:endParaRPr lang="en-US" dirty="0"/>
          </a:p>
          <a:p>
            <a:endParaRPr lang="en-US" dirty="0"/>
          </a:p>
        </p:txBody>
      </p:sp>
      <p:sp>
        <p:nvSpPr>
          <p:cNvPr id="4" name="Slide Number Placeholder 3">
            <a:extLst>
              <a:ext uri="{FF2B5EF4-FFF2-40B4-BE49-F238E27FC236}">
                <a16:creationId xmlns:a16="http://schemas.microsoft.com/office/drawing/2014/main" id="{73EF3674-B03C-C59B-1C3F-1970FB08EB53}"/>
              </a:ext>
            </a:extLst>
          </p:cNvPr>
          <p:cNvSpPr>
            <a:spLocks noGrp="1"/>
          </p:cNvSpPr>
          <p:nvPr>
            <p:ph type="sldNum" sz="quarter" idx="12"/>
          </p:nvPr>
        </p:nvSpPr>
        <p:spPr/>
        <p:txBody>
          <a:bodyPr/>
          <a:lstStyle/>
          <a:p>
            <a:fld id="{6B608F05-039A-4C18-944F-28C3D63B7056}" type="slidenum">
              <a:rPr lang="en-US" altLang="en-US" smtClean="0"/>
              <a:pPr/>
              <a:t>23</a:t>
            </a:fld>
            <a:endParaRPr lang="en-US" altLang="en-US"/>
          </a:p>
        </p:txBody>
      </p:sp>
    </p:spTree>
    <p:extLst>
      <p:ext uri="{BB962C8B-B14F-4D97-AF65-F5344CB8AC3E}">
        <p14:creationId xmlns:p14="http://schemas.microsoft.com/office/powerpoint/2010/main" val="83076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8BFC15C-CC5E-C4B2-087C-BB79B38F3D13}"/>
              </a:ext>
            </a:extLst>
          </p:cNvPr>
          <p:cNvSpPr>
            <a:spLocks noGrp="1" noChangeArrowheads="1"/>
          </p:cNvSpPr>
          <p:nvPr>
            <p:ph type="title"/>
          </p:nvPr>
        </p:nvSpPr>
        <p:spPr/>
        <p:txBody>
          <a:bodyPr/>
          <a:lstStyle/>
          <a:p>
            <a:pPr eaLnBrk="1" hangingPunct="1">
              <a:defRPr/>
            </a:pPr>
            <a:r>
              <a:rPr lang="en-US" dirty="0"/>
              <a:t>Phase 3: Opening to God</a:t>
            </a:r>
          </a:p>
        </p:txBody>
      </p:sp>
      <p:sp>
        <p:nvSpPr>
          <p:cNvPr id="231427" name="Rectangle 3">
            <a:extLst>
              <a:ext uri="{FF2B5EF4-FFF2-40B4-BE49-F238E27FC236}">
                <a16:creationId xmlns:a16="http://schemas.microsoft.com/office/drawing/2014/main" id="{1217CD49-30C2-FDC8-0CDB-F9DB15E94C21}"/>
              </a:ext>
            </a:extLst>
          </p:cNvPr>
          <p:cNvSpPr>
            <a:spLocks noGrp="1" noChangeArrowheads="1"/>
          </p:cNvSpPr>
          <p:nvPr>
            <p:ph idx="1"/>
          </p:nvPr>
        </p:nvSpPr>
        <p:spPr>
          <a:xfrm>
            <a:off x="457200" y="1600200"/>
            <a:ext cx="8229600" cy="4419600"/>
          </a:xfrm>
        </p:spPr>
        <p:txBody>
          <a:bodyPr/>
          <a:lstStyle/>
          <a:p>
            <a:pPr eaLnBrk="1" hangingPunct="1">
              <a:defRPr/>
            </a:pPr>
            <a:r>
              <a:rPr lang="en-US" altLang="en-US" sz="2400" dirty="0">
                <a:latin typeface="Arial" panose="020B0604020202020204" pitchFamily="34" charset="0"/>
                <a:cs typeface="Times New Roman" panose="02020603050405020304" pitchFamily="18" charset="0"/>
              </a:rPr>
              <a:t>PN or PT may verbally acknowledge God’s presence or involvement in the present moment. </a:t>
            </a:r>
          </a:p>
          <a:p>
            <a:pPr eaLnBrk="1" hangingPunct="1">
              <a:defRPr/>
            </a:pPr>
            <a:r>
              <a:rPr lang="en-US" altLang="en-US" sz="2400" dirty="0">
                <a:latin typeface="Arial" panose="020B0604020202020204" pitchFamily="34" charset="0"/>
                <a:cs typeface="Times New Roman" panose="02020603050405020304" pitchFamily="18" charset="0"/>
              </a:rPr>
              <a:t>Sometimes a perception of God’s absence may be causing spiritual distress for the patient and will be recognized at this time. </a:t>
            </a:r>
          </a:p>
          <a:p>
            <a:pPr eaLnBrk="1" hangingPunct="1">
              <a:defRPr/>
            </a:pPr>
            <a:r>
              <a:rPr lang="en-US" altLang="en-US" sz="2400" dirty="0">
                <a:latin typeface="Arial" panose="020B0604020202020204" pitchFamily="34" charset="0"/>
                <a:cs typeface="Times New Roman" panose="02020603050405020304" pitchFamily="18" charset="0"/>
              </a:rPr>
              <a:t>PNs are often acutely listening [in their spirits] for the ‘still, small voice’ of God’s guidance and direction that is the prelude to taking action.</a:t>
            </a:r>
            <a:endParaRPr lang="en-US" sz="2400" dirty="0"/>
          </a:p>
        </p:txBody>
      </p:sp>
      <p:sp>
        <p:nvSpPr>
          <p:cNvPr id="5" name="Slide Number Placeholder 5">
            <a:extLst>
              <a:ext uri="{FF2B5EF4-FFF2-40B4-BE49-F238E27FC236}">
                <a16:creationId xmlns:a16="http://schemas.microsoft.com/office/drawing/2014/main" id="{6189C021-36F9-AB67-069E-4BE7399EBA2F}"/>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9F37B722-2563-40DF-9631-A413E8C7B289}"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AC8E4728-60E3-C482-E4FF-8492A903D953}"/>
              </a:ext>
            </a:extLst>
          </p:cNvPr>
          <p:cNvSpPr>
            <a:spLocks noGrp="1" noChangeArrowheads="1"/>
          </p:cNvSpPr>
          <p:nvPr>
            <p:ph type="title"/>
          </p:nvPr>
        </p:nvSpPr>
        <p:spPr/>
        <p:txBody>
          <a:bodyPr/>
          <a:lstStyle/>
          <a:p>
            <a:pPr eaLnBrk="1" hangingPunct="1">
              <a:defRPr/>
            </a:pPr>
            <a:r>
              <a:rPr lang="en-US"/>
              <a:t>Phase 3: Opening to God  </a:t>
            </a:r>
            <a:br>
              <a:rPr lang="en-US"/>
            </a:br>
            <a:r>
              <a:rPr lang="en-US" sz="3200"/>
              <a:t>A Spirit-to-Spirit Connection</a:t>
            </a:r>
          </a:p>
        </p:txBody>
      </p:sp>
      <p:sp>
        <p:nvSpPr>
          <p:cNvPr id="209923" name="Rectangle 3">
            <a:extLst>
              <a:ext uri="{FF2B5EF4-FFF2-40B4-BE49-F238E27FC236}">
                <a16:creationId xmlns:a16="http://schemas.microsoft.com/office/drawing/2014/main" id="{A66579A6-4E58-F4E2-F820-5B5F4DF0A197}"/>
              </a:ext>
            </a:extLst>
          </p:cNvPr>
          <p:cNvSpPr>
            <a:spLocks noGrp="1" noChangeArrowheads="1"/>
          </p:cNvSpPr>
          <p:nvPr>
            <p:ph idx="1"/>
          </p:nvPr>
        </p:nvSpPr>
        <p:spPr/>
        <p:txBody>
          <a:bodyPr>
            <a:normAutofit fontScale="92500" lnSpcReduction="10000"/>
          </a:bodyPr>
          <a:lstStyle/>
          <a:p>
            <a:pPr eaLnBrk="1" hangingPunct="1">
              <a:lnSpc>
                <a:spcPct val="90000"/>
              </a:lnSpc>
              <a:buFontTx/>
              <a:buNone/>
              <a:defRPr/>
            </a:pPr>
            <a:endParaRPr lang="en-US" sz="2800"/>
          </a:p>
          <a:p>
            <a:pPr eaLnBrk="1" hangingPunct="1">
              <a:lnSpc>
                <a:spcPct val="90000"/>
              </a:lnSpc>
              <a:defRPr/>
            </a:pPr>
            <a:r>
              <a:rPr lang="en-US" sz="2800"/>
              <a:t>The perception of a link with God is </a:t>
            </a:r>
            <a:r>
              <a:rPr lang="en-US" sz="2800" u="sng"/>
              <a:t>always</a:t>
            </a:r>
            <a:r>
              <a:rPr lang="en-US" sz="2800"/>
              <a:t> present for nurse and sometimes for the patient/family as well.</a:t>
            </a:r>
          </a:p>
          <a:p>
            <a:pPr eaLnBrk="1" hangingPunct="1">
              <a:lnSpc>
                <a:spcPct val="90000"/>
              </a:lnSpc>
              <a:buFontTx/>
              <a:buNone/>
              <a:defRPr/>
            </a:pPr>
            <a:endParaRPr lang="en-US" sz="2800"/>
          </a:p>
          <a:p>
            <a:pPr eaLnBrk="1" hangingPunct="1">
              <a:lnSpc>
                <a:spcPct val="90000"/>
              </a:lnSpc>
              <a:defRPr/>
            </a:pPr>
            <a:r>
              <a:rPr lang="en-US" sz="2800"/>
              <a:t>Sometimes the PN has an impression that a part of herself and God is being deeply shared with the patient – some kind of ‘spirit to spirit connection.’ </a:t>
            </a:r>
          </a:p>
        </p:txBody>
      </p:sp>
      <p:sp>
        <p:nvSpPr>
          <p:cNvPr id="5" name="Slide Number Placeholder 5">
            <a:extLst>
              <a:ext uri="{FF2B5EF4-FFF2-40B4-BE49-F238E27FC236}">
                <a16:creationId xmlns:a16="http://schemas.microsoft.com/office/drawing/2014/main" id="{F7944FD8-6CC5-57EF-6E3A-CC7B759D5CC7}"/>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B23B540-5B38-4C77-A9A7-C21345474E92}"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FAD2-2520-0A55-3C6B-196955C710D1}"/>
              </a:ext>
            </a:extLst>
          </p:cNvPr>
          <p:cNvSpPr>
            <a:spLocks noGrp="1"/>
          </p:cNvSpPr>
          <p:nvPr>
            <p:ph type="title"/>
          </p:nvPr>
        </p:nvSpPr>
        <p:spPr/>
        <p:txBody>
          <a:bodyPr/>
          <a:lstStyle/>
          <a:p>
            <a:r>
              <a:rPr lang="en-US" dirty="0"/>
              <a:t>Phase 4: Activating or </a:t>
            </a:r>
            <a:br>
              <a:rPr lang="en-US" dirty="0"/>
            </a:br>
            <a:r>
              <a:rPr lang="en-US" dirty="0"/>
              <a:t>Nurturing Faith</a:t>
            </a:r>
          </a:p>
        </p:txBody>
      </p:sp>
      <p:sp>
        <p:nvSpPr>
          <p:cNvPr id="3" name="Slide Number Placeholder 2">
            <a:extLst>
              <a:ext uri="{FF2B5EF4-FFF2-40B4-BE49-F238E27FC236}">
                <a16:creationId xmlns:a16="http://schemas.microsoft.com/office/drawing/2014/main" id="{E88E42AF-CC81-DC4B-8844-A26B6FDE0566}"/>
              </a:ext>
            </a:extLst>
          </p:cNvPr>
          <p:cNvSpPr>
            <a:spLocks noGrp="1"/>
          </p:cNvSpPr>
          <p:nvPr>
            <p:ph type="sldNum" sz="quarter" idx="12"/>
          </p:nvPr>
        </p:nvSpPr>
        <p:spPr/>
        <p:txBody>
          <a:bodyPr/>
          <a:lstStyle/>
          <a:p>
            <a:fld id="{CF719597-066E-4BFD-A6E6-4FB12DB051ED}" type="slidenum">
              <a:rPr lang="en-US" altLang="en-US" smtClean="0"/>
              <a:pPr/>
              <a:t>26</a:t>
            </a:fld>
            <a:endParaRPr lang="en-US" altLang="en-US"/>
          </a:p>
        </p:txBody>
      </p:sp>
      <p:sp>
        <p:nvSpPr>
          <p:cNvPr id="5" name="TextBox 4">
            <a:extLst>
              <a:ext uri="{FF2B5EF4-FFF2-40B4-BE49-F238E27FC236}">
                <a16:creationId xmlns:a16="http://schemas.microsoft.com/office/drawing/2014/main" id="{054B6B94-F431-08C8-20D7-65898F38EDDA}"/>
              </a:ext>
            </a:extLst>
          </p:cNvPr>
          <p:cNvSpPr txBox="1"/>
          <p:nvPr/>
        </p:nvSpPr>
        <p:spPr>
          <a:xfrm>
            <a:off x="228600" y="1524000"/>
            <a:ext cx="8686800" cy="3539430"/>
          </a:xfrm>
          <a:prstGeom prst="rect">
            <a:avLst/>
          </a:prstGeom>
          <a:noFill/>
        </p:spPr>
        <p:txBody>
          <a:bodyPr wrap="square">
            <a:spAutoFit/>
          </a:bodyPr>
          <a:lstStyle/>
          <a:p>
            <a:pPr eaLnBrk="1" hangingPunct="1">
              <a:buNone/>
              <a:defRPr/>
            </a:pPr>
            <a:endParaRPr lang="en-US" altLang="en-US" sz="3200" dirty="0">
              <a:latin typeface="Arial" panose="020B0604020202020204" pitchFamily="34" charset="0"/>
              <a:cs typeface="Times New Roman" panose="02020603050405020304" pitchFamily="18" charset="0"/>
            </a:endParaRPr>
          </a:p>
          <a:p>
            <a:pPr eaLnBrk="1" hangingPunct="1">
              <a:buNone/>
              <a:defRPr/>
            </a:pPr>
            <a:endParaRPr lang="en-US" altLang="en-US" sz="3200" dirty="0">
              <a:latin typeface="Arial" panose="020B0604020202020204" pitchFamily="34" charset="0"/>
              <a:cs typeface="Times New Roman" panose="02020603050405020304" pitchFamily="18" charset="0"/>
            </a:endParaRPr>
          </a:p>
          <a:p>
            <a:pPr eaLnBrk="1" hangingPunct="1">
              <a:buNone/>
              <a:defRPr/>
            </a:pPr>
            <a:r>
              <a:rPr lang="en-US" altLang="en-US" sz="3200" dirty="0">
                <a:latin typeface="Arial" panose="020B0604020202020204" pitchFamily="34" charset="0"/>
                <a:cs typeface="Times New Roman" panose="02020603050405020304" pitchFamily="18" charset="0"/>
              </a:rPr>
              <a:t>One nurse says: “This is wholistic ministry, where it is coming from the Spirit, your spirit and God’s [spirit] in you.  Your spirit is connecting with God’s Spirit, and without that, you can’t do it [parish nursing ministry].”</a:t>
            </a:r>
            <a:r>
              <a:rPr lang="en-US" altLang="en-US" sz="3200" dirty="0">
                <a:latin typeface="Arial" panose="020B0604020202020204" pitchFamily="34" charset="0"/>
              </a:rPr>
              <a:t> </a:t>
            </a:r>
          </a:p>
        </p:txBody>
      </p:sp>
    </p:spTree>
    <p:extLst>
      <p:ext uri="{BB962C8B-B14F-4D97-AF65-F5344CB8AC3E}">
        <p14:creationId xmlns:p14="http://schemas.microsoft.com/office/powerpoint/2010/main" val="218423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A1BFD96B-F6BF-1577-3A16-CF299E038EC5}"/>
              </a:ext>
            </a:extLst>
          </p:cNvPr>
          <p:cNvSpPr>
            <a:spLocks noGrp="1" noChangeArrowheads="1"/>
          </p:cNvSpPr>
          <p:nvPr>
            <p:ph type="title"/>
          </p:nvPr>
        </p:nvSpPr>
        <p:spPr/>
        <p:txBody>
          <a:bodyPr/>
          <a:lstStyle/>
          <a:p>
            <a:pPr eaLnBrk="1" hangingPunct="1">
              <a:defRPr/>
            </a:pPr>
            <a:r>
              <a:rPr lang="en-US" dirty="0"/>
              <a:t>Phase 4: Activating or </a:t>
            </a:r>
            <a:br>
              <a:rPr lang="en-US" dirty="0"/>
            </a:br>
            <a:r>
              <a:rPr lang="en-US" dirty="0"/>
              <a:t>Nurturing Faith</a:t>
            </a:r>
          </a:p>
        </p:txBody>
      </p:sp>
      <p:sp>
        <p:nvSpPr>
          <p:cNvPr id="212995" name="Rectangle 3">
            <a:extLst>
              <a:ext uri="{FF2B5EF4-FFF2-40B4-BE49-F238E27FC236}">
                <a16:creationId xmlns:a16="http://schemas.microsoft.com/office/drawing/2014/main" id="{2E670C7B-D707-0AF0-2C85-B8D6C83D620F}"/>
              </a:ext>
            </a:extLst>
          </p:cNvPr>
          <p:cNvSpPr>
            <a:spLocks noGrp="1" noChangeArrowheads="1"/>
          </p:cNvSpPr>
          <p:nvPr>
            <p:ph idx="1"/>
          </p:nvPr>
        </p:nvSpPr>
        <p:spPr/>
        <p:txBody>
          <a:bodyPr>
            <a:normAutofit fontScale="85000" lnSpcReduction="20000"/>
          </a:bodyPr>
          <a:lstStyle/>
          <a:p>
            <a:pPr eaLnBrk="1" hangingPunct="1">
              <a:lnSpc>
                <a:spcPct val="90000"/>
              </a:lnSpc>
              <a:defRPr/>
            </a:pPr>
            <a:r>
              <a:rPr lang="en-US" sz="2800"/>
              <a:t>Health problem and spiritual issue are the focus.</a:t>
            </a:r>
          </a:p>
          <a:p>
            <a:pPr eaLnBrk="1" hangingPunct="1">
              <a:lnSpc>
                <a:spcPct val="90000"/>
              </a:lnSpc>
              <a:buFontTx/>
              <a:buNone/>
              <a:defRPr/>
            </a:pPr>
            <a:endParaRPr lang="en-US" sz="2800"/>
          </a:p>
          <a:p>
            <a:pPr eaLnBrk="1" hangingPunct="1">
              <a:lnSpc>
                <a:spcPct val="90000"/>
              </a:lnSpc>
              <a:defRPr/>
            </a:pPr>
            <a:r>
              <a:rPr lang="en-US" sz="2800"/>
              <a:t>Involves “bringing people into the presence of God,” so that whatever healing is needed is understood by the patient as being addressed directly by God.</a:t>
            </a:r>
          </a:p>
          <a:p>
            <a:pPr eaLnBrk="1" hangingPunct="1">
              <a:lnSpc>
                <a:spcPct val="90000"/>
              </a:lnSpc>
              <a:buFontTx/>
              <a:buNone/>
              <a:defRPr/>
            </a:pPr>
            <a:endParaRPr lang="en-US" sz="2800"/>
          </a:p>
          <a:p>
            <a:pPr eaLnBrk="1" hangingPunct="1">
              <a:lnSpc>
                <a:spcPct val="90000"/>
              </a:lnSpc>
              <a:defRPr/>
            </a:pPr>
            <a:r>
              <a:rPr lang="en-US" sz="2800"/>
              <a:t>Fortifies the person with faith and courage to face today and whatever will follow.</a:t>
            </a:r>
          </a:p>
        </p:txBody>
      </p:sp>
      <p:sp>
        <p:nvSpPr>
          <p:cNvPr id="5" name="Slide Number Placeholder 5">
            <a:extLst>
              <a:ext uri="{FF2B5EF4-FFF2-40B4-BE49-F238E27FC236}">
                <a16:creationId xmlns:a16="http://schemas.microsoft.com/office/drawing/2014/main" id="{94C22512-1591-9EE4-DE89-96541028426F}"/>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BCA2AF96-4A8D-43E2-BB59-9F5C76D166BF}" type="slidenum">
              <a:rPr lang="en-US" altLang="en-US" sz="1400">
                <a:latin typeface="Arial" panose="020B0604020202020204" pitchFamily="34" charset="0"/>
              </a:rPr>
              <a:pPr/>
              <a:t>27</a:t>
            </a:fld>
            <a:endParaRPr lang="en-US" altLang="en-US" sz="14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CC98C3FB-00AE-51D4-3A14-3781BA333109}"/>
              </a:ext>
            </a:extLst>
          </p:cNvPr>
          <p:cNvSpPr>
            <a:spLocks noGrp="1" noChangeArrowheads="1"/>
          </p:cNvSpPr>
          <p:nvPr>
            <p:ph type="title"/>
          </p:nvPr>
        </p:nvSpPr>
        <p:spPr/>
        <p:txBody>
          <a:bodyPr>
            <a:normAutofit fontScale="90000"/>
          </a:bodyPr>
          <a:lstStyle/>
          <a:p>
            <a:pPr eaLnBrk="1" hangingPunct="1">
              <a:defRPr/>
            </a:pPr>
            <a:r>
              <a:rPr lang="en-US" dirty="0"/>
              <a:t>Phase 4: Activating or </a:t>
            </a:r>
            <a:br>
              <a:rPr lang="en-US" dirty="0"/>
            </a:br>
            <a:r>
              <a:rPr lang="en-US" dirty="0"/>
              <a:t>Nurturing Faith-applied to pt need/concern.</a:t>
            </a:r>
          </a:p>
        </p:txBody>
      </p:sp>
      <p:sp>
        <p:nvSpPr>
          <p:cNvPr id="187395" name="Rectangle 3">
            <a:extLst>
              <a:ext uri="{FF2B5EF4-FFF2-40B4-BE49-F238E27FC236}">
                <a16:creationId xmlns:a16="http://schemas.microsoft.com/office/drawing/2014/main" id="{0B124F5D-FAA0-D9BB-C6C6-A5A6B4B11F3B}"/>
              </a:ext>
            </a:extLst>
          </p:cNvPr>
          <p:cNvSpPr>
            <a:spLocks noGrp="1" noChangeArrowheads="1"/>
          </p:cNvSpPr>
          <p:nvPr>
            <p:ph idx="1"/>
          </p:nvPr>
        </p:nvSpPr>
        <p:spPr/>
        <p:txBody>
          <a:bodyPr>
            <a:normAutofit/>
          </a:bodyPr>
          <a:lstStyle/>
          <a:p>
            <a:pPr eaLnBrk="1" hangingPunct="1">
              <a:lnSpc>
                <a:spcPct val="90000"/>
              </a:lnSpc>
              <a:buFontTx/>
              <a:buNone/>
              <a:defRPr/>
            </a:pPr>
            <a:r>
              <a:rPr lang="en-US" sz="2400" dirty="0"/>
              <a:t>Major elements discovered in the data were that the PN:</a:t>
            </a:r>
          </a:p>
          <a:p>
            <a:pPr eaLnBrk="1" hangingPunct="1">
              <a:lnSpc>
                <a:spcPct val="90000"/>
              </a:lnSpc>
              <a:defRPr/>
            </a:pPr>
            <a:r>
              <a:rPr lang="en-US" sz="2400" dirty="0"/>
              <a:t>Prayed with patient/family (most common)</a:t>
            </a:r>
          </a:p>
          <a:p>
            <a:pPr eaLnBrk="1" hangingPunct="1">
              <a:lnSpc>
                <a:spcPct val="90000"/>
              </a:lnSpc>
              <a:defRPr/>
            </a:pPr>
            <a:r>
              <a:rPr lang="en-US" sz="2400" dirty="0"/>
              <a:t>Used touch</a:t>
            </a:r>
          </a:p>
          <a:p>
            <a:pPr eaLnBrk="1" hangingPunct="1">
              <a:lnSpc>
                <a:spcPct val="90000"/>
              </a:lnSpc>
              <a:defRPr/>
            </a:pPr>
            <a:r>
              <a:rPr lang="en-US" sz="2400" dirty="0"/>
              <a:t>Used Scripture &amp;/or silence</a:t>
            </a:r>
          </a:p>
          <a:p>
            <a:pPr eaLnBrk="1" hangingPunct="1">
              <a:lnSpc>
                <a:spcPct val="90000"/>
              </a:lnSpc>
              <a:defRPr/>
            </a:pPr>
            <a:r>
              <a:rPr lang="en-US" sz="2400" dirty="0"/>
              <a:t>Provided music ministry</a:t>
            </a:r>
          </a:p>
          <a:p>
            <a:pPr eaLnBrk="1" hangingPunct="1">
              <a:lnSpc>
                <a:spcPct val="90000"/>
              </a:lnSpc>
              <a:defRPr/>
            </a:pPr>
            <a:r>
              <a:rPr lang="en-US" sz="2400" dirty="0"/>
              <a:t>Helped patient/family find meaning/value in the situation</a:t>
            </a:r>
          </a:p>
        </p:txBody>
      </p:sp>
      <p:sp>
        <p:nvSpPr>
          <p:cNvPr id="5" name="Slide Number Placeholder 5">
            <a:extLst>
              <a:ext uri="{FF2B5EF4-FFF2-40B4-BE49-F238E27FC236}">
                <a16:creationId xmlns:a16="http://schemas.microsoft.com/office/drawing/2014/main" id="{3CB81711-6A88-9DCB-288D-25F33954933F}"/>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E62EAB8A-1F19-4313-830D-3696C3FE9208}" type="slidenum">
              <a:rPr lang="en-US" altLang="en-US" sz="1400">
                <a:latin typeface="Arial" panose="020B0604020202020204" pitchFamily="34" charset="0"/>
              </a:rPr>
              <a:pPr/>
              <a:t>28</a:t>
            </a:fld>
            <a:endParaRPr lang="en-US" altLang="en-US" sz="140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D96D0D3A-1639-083C-2968-A6D6E260E42C}"/>
              </a:ext>
            </a:extLst>
          </p:cNvPr>
          <p:cNvSpPr>
            <a:spLocks noGrp="1" noChangeArrowheads="1"/>
          </p:cNvSpPr>
          <p:nvPr>
            <p:ph type="title"/>
          </p:nvPr>
        </p:nvSpPr>
        <p:spPr/>
        <p:txBody>
          <a:bodyPr/>
          <a:lstStyle/>
          <a:p>
            <a:pPr eaLnBrk="1" hangingPunct="1">
              <a:defRPr/>
            </a:pPr>
            <a:r>
              <a:rPr lang="en-US"/>
              <a:t>Phase 4: Activating or </a:t>
            </a:r>
            <a:br>
              <a:rPr lang="en-US"/>
            </a:br>
            <a:r>
              <a:rPr lang="en-US"/>
              <a:t>Nurturing Faith</a:t>
            </a:r>
          </a:p>
        </p:txBody>
      </p:sp>
      <p:sp>
        <p:nvSpPr>
          <p:cNvPr id="232451" name="Rectangle 3">
            <a:extLst>
              <a:ext uri="{FF2B5EF4-FFF2-40B4-BE49-F238E27FC236}">
                <a16:creationId xmlns:a16="http://schemas.microsoft.com/office/drawing/2014/main" id="{79CDAF3D-A878-41B9-C075-3529317D2DD5}"/>
              </a:ext>
            </a:extLst>
          </p:cNvPr>
          <p:cNvSpPr>
            <a:spLocks noGrp="1" noChangeArrowheads="1"/>
          </p:cNvSpPr>
          <p:nvPr>
            <p:ph idx="1"/>
          </p:nvPr>
        </p:nvSpPr>
        <p:spPr>
          <a:xfrm>
            <a:off x="609598" y="2160590"/>
            <a:ext cx="6781801" cy="4468810"/>
          </a:xfrm>
        </p:spPr>
        <p:txBody>
          <a:bodyPr>
            <a:normAutofit lnSpcReduction="10000"/>
          </a:bodyPr>
          <a:lstStyle/>
          <a:p>
            <a:pPr eaLnBrk="1" hangingPunct="1"/>
            <a:r>
              <a:rPr lang="en-US" altLang="en-US" sz="2000" dirty="0">
                <a:latin typeface="Arial" panose="020B0604020202020204" pitchFamily="34" charset="0"/>
                <a:cs typeface="Times New Roman" panose="02020603050405020304" pitchFamily="18" charset="0"/>
              </a:rPr>
              <a:t>assess the person’s readiness for prayer [or not] and before praying </a:t>
            </a:r>
          </a:p>
          <a:p>
            <a:pPr eaLnBrk="1" hangingPunct="1"/>
            <a:r>
              <a:rPr lang="en-US" altLang="en-US" sz="2000" dirty="0">
                <a:latin typeface="Arial" panose="020B0604020202020204" pitchFamily="34" charset="0"/>
                <a:cs typeface="Times New Roman" panose="02020603050405020304" pitchFamily="18" charset="0"/>
              </a:rPr>
              <a:t>know what they want the focus to be. </a:t>
            </a:r>
          </a:p>
          <a:p>
            <a:pPr eaLnBrk="1" hangingPunct="1"/>
            <a:r>
              <a:rPr lang="en-US" altLang="en-US" sz="2000" dirty="0">
                <a:latin typeface="Arial" panose="020B0604020202020204" pitchFamily="34" charset="0"/>
                <a:cs typeface="Times New Roman" panose="02020603050405020304" pitchFamily="18" charset="0"/>
              </a:rPr>
              <a:t>Able to pray spontaneously. (Quote)</a:t>
            </a:r>
          </a:p>
          <a:p>
            <a:pPr eaLnBrk="1" hangingPunct="1"/>
            <a:r>
              <a:rPr lang="en-US" altLang="en-US" sz="2000" dirty="0">
                <a:solidFill>
                  <a:srgbClr val="92D050"/>
                </a:solidFill>
                <a:latin typeface="Arial" panose="020B0604020202020204" pitchFamily="34" charset="0"/>
                <a:cs typeface="Times New Roman" panose="02020603050405020304" pitchFamily="18" charset="0"/>
              </a:rPr>
              <a:t>“I prayed spontaneously…related to what we’re talking about or what they’re going through. A lot of times my prayers (also) talk about the deep love that God has for each one of them, and then I ask for strength and for peace for them.  And we prayed The Lord’s Prayer together.  We always pray that.” </a:t>
            </a:r>
          </a:p>
          <a:p>
            <a:pPr eaLnBrk="1" hangingPunct="1"/>
            <a:r>
              <a:rPr lang="en-US" altLang="en-US" sz="2000" dirty="0">
                <a:latin typeface="Arial" panose="020B0604020202020204" pitchFamily="34" charset="0"/>
                <a:cs typeface="Times New Roman" panose="02020603050405020304" pitchFamily="18" charset="0"/>
              </a:rPr>
              <a:t>Several nurses emphasized the importance of sensitivity in </a:t>
            </a:r>
            <a:r>
              <a:rPr lang="en-US" altLang="en-US" sz="2000" u="sng" dirty="0">
                <a:latin typeface="Arial" panose="020B0604020202020204" pitchFamily="34" charset="0"/>
                <a:cs typeface="Times New Roman" panose="02020603050405020304" pitchFamily="18" charset="0"/>
              </a:rPr>
              <a:t>restraining one’s own particular spiritual expression</a:t>
            </a:r>
            <a:r>
              <a:rPr lang="en-US" altLang="en-US" sz="2000" dirty="0">
                <a:latin typeface="Arial" panose="020B0604020202020204" pitchFamily="34" charset="0"/>
                <a:cs typeface="Times New Roman" panose="02020603050405020304" pitchFamily="18" charset="0"/>
              </a:rPr>
              <a:t> when ministering to the needs of another. </a:t>
            </a:r>
            <a:endParaRPr lang="en-US" sz="2000" dirty="0"/>
          </a:p>
        </p:txBody>
      </p:sp>
      <p:sp>
        <p:nvSpPr>
          <p:cNvPr id="5" name="Slide Number Placeholder 5">
            <a:extLst>
              <a:ext uri="{FF2B5EF4-FFF2-40B4-BE49-F238E27FC236}">
                <a16:creationId xmlns:a16="http://schemas.microsoft.com/office/drawing/2014/main" id="{CF93059D-CFF8-FCD1-8153-C260D95C982D}"/>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3DA96301-C144-4486-9EA1-7FC1CF21A4A5}" type="slidenum">
              <a:rPr lang="en-US" altLang="en-US" sz="1400">
                <a:latin typeface="Arial" panose="020B0604020202020204" pitchFamily="34" charset="0"/>
              </a:rPr>
              <a:pPr/>
              <a:t>29</a:t>
            </a:fld>
            <a:endParaRPr lang="en-US" altLang="en-US"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F0AD88B8-0E59-89C0-BB20-4C2E5EE9EA8F}"/>
              </a:ext>
            </a:extLst>
          </p:cNvPr>
          <p:cNvSpPr>
            <a:spLocks noGrp="1" noChangeArrowheads="1"/>
          </p:cNvSpPr>
          <p:nvPr>
            <p:ph type="title"/>
          </p:nvPr>
        </p:nvSpPr>
        <p:spPr/>
        <p:txBody>
          <a:bodyPr/>
          <a:lstStyle/>
          <a:p>
            <a:pPr eaLnBrk="1" hangingPunct="1">
              <a:defRPr/>
            </a:pPr>
            <a:r>
              <a:rPr lang="en-US"/>
              <a:t>Parish Nursing in the </a:t>
            </a:r>
            <a:br>
              <a:rPr lang="en-US"/>
            </a:br>
            <a:r>
              <a:rPr lang="en-US"/>
              <a:t>Christian Church</a:t>
            </a:r>
          </a:p>
        </p:txBody>
      </p:sp>
      <p:sp>
        <p:nvSpPr>
          <p:cNvPr id="227331" name="Rectangle 3">
            <a:extLst>
              <a:ext uri="{FF2B5EF4-FFF2-40B4-BE49-F238E27FC236}">
                <a16:creationId xmlns:a16="http://schemas.microsoft.com/office/drawing/2014/main" id="{D77E20B0-71D5-88AA-6A0E-47AF54F5C8D3}"/>
              </a:ext>
            </a:extLst>
          </p:cNvPr>
          <p:cNvSpPr>
            <a:spLocks noGrp="1" noChangeArrowheads="1"/>
          </p:cNvSpPr>
          <p:nvPr>
            <p:ph idx="1"/>
          </p:nvPr>
        </p:nvSpPr>
        <p:spPr>
          <a:xfrm>
            <a:off x="457200" y="1905000"/>
            <a:ext cx="6858000" cy="4724400"/>
          </a:xfrm>
        </p:spPr>
        <p:txBody>
          <a:bodyPr>
            <a:normAutofit fontScale="85000" lnSpcReduction="20000"/>
          </a:bodyPr>
          <a:lstStyle/>
          <a:p>
            <a:pPr eaLnBrk="1" hangingPunct="1">
              <a:defRPr/>
            </a:pPr>
            <a:r>
              <a:rPr lang="en-US" sz="2800" dirty="0"/>
              <a:t>Combines health professional and </a:t>
            </a:r>
          </a:p>
          <a:p>
            <a:pPr eaLnBrk="1" hangingPunct="1">
              <a:buFontTx/>
              <a:buNone/>
              <a:defRPr/>
            </a:pPr>
            <a:r>
              <a:rPr lang="en-US" sz="2800" dirty="0"/>
              <a:t>		ministry roles.</a:t>
            </a:r>
          </a:p>
          <a:p>
            <a:pPr eaLnBrk="1" hangingPunct="1">
              <a:defRPr/>
            </a:pPr>
            <a:r>
              <a:rPr lang="en-US" sz="2800" dirty="0"/>
              <a:t>Focus of the practice is integration of faith</a:t>
            </a:r>
          </a:p>
          <a:p>
            <a:pPr eaLnBrk="1" hangingPunct="1">
              <a:buFontTx/>
              <a:buNone/>
              <a:defRPr/>
            </a:pPr>
            <a:r>
              <a:rPr lang="en-US" sz="2800" dirty="0"/>
              <a:t>		and health.</a:t>
            </a:r>
          </a:p>
          <a:p>
            <a:pPr eaLnBrk="1" hangingPunct="1">
              <a:defRPr/>
            </a:pPr>
            <a:r>
              <a:rPr lang="en-US" sz="2800" dirty="0"/>
              <a:t>Spiritual care giving is central to PN practice.</a:t>
            </a:r>
          </a:p>
          <a:p>
            <a:pPr eaLnBrk="1" hangingPunct="1">
              <a:buFontTx/>
              <a:buNone/>
              <a:defRPr/>
            </a:pPr>
            <a:endParaRPr lang="en-US" sz="2800" dirty="0"/>
          </a:p>
          <a:p>
            <a:pPr>
              <a:defRPr/>
            </a:pPr>
            <a:r>
              <a:rPr lang="en-US" sz="2800" dirty="0"/>
              <a:t>Important to describe this way of nursing so others can </a:t>
            </a:r>
            <a:r>
              <a:rPr lang="en-US" sz="2800" dirty="0">
                <a:solidFill>
                  <a:schemeClr val="tx1"/>
                </a:solidFill>
              </a:rPr>
              <a:t>understand what it is and learn how to do </a:t>
            </a:r>
            <a:r>
              <a:rPr lang="en-US" sz="2800" dirty="0" err="1">
                <a:solidFill>
                  <a:schemeClr val="tx1"/>
                </a:solidFill>
              </a:rPr>
              <a:t>it.</a:t>
            </a:r>
            <a:r>
              <a:rPr lang="en-US" sz="2800" dirty="0" err="1">
                <a:solidFill>
                  <a:srgbClr val="FFFFFF"/>
                </a:solidFill>
              </a:rPr>
              <a:t>thers</a:t>
            </a:r>
            <a:r>
              <a:rPr lang="en-US" sz="2800" dirty="0">
                <a:solidFill>
                  <a:srgbClr val="FFFFFF"/>
                </a:solidFill>
              </a:rPr>
              <a:t> understand what is involved and can 	lea</a:t>
            </a:r>
            <a:r>
              <a:rPr lang="en-US" sz="2800" dirty="0"/>
              <a:t> </a:t>
            </a:r>
            <a:r>
              <a:rPr lang="en-US" sz="2800" dirty="0">
                <a:solidFill>
                  <a:srgbClr val="FFFFFF"/>
                </a:solidFill>
              </a:rPr>
              <a:t>others understand what is involved and can 	learn how to do </a:t>
            </a:r>
            <a:r>
              <a:rPr lang="en-US" sz="2800" dirty="0" err="1">
                <a:solidFill>
                  <a:srgbClr val="FFFFFF"/>
                </a:solidFill>
              </a:rPr>
              <a:t>iothers</a:t>
            </a:r>
            <a:r>
              <a:rPr lang="en-US" sz="2800" dirty="0">
                <a:solidFill>
                  <a:srgbClr val="FFFFFF"/>
                </a:solidFill>
              </a:rPr>
              <a:t> understand what is involved and can 	learn how to do it.</a:t>
            </a:r>
          </a:p>
          <a:p>
            <a:pPr eaLnBrk="1" hangingPunct="1">
              <a:buFontTx/>
              <a:buNone/>
              <a:defRPr/>
            </a:pPr>
            <a:endParaRPr lang="en-US" sz="2800" dirty="0">
              <a:solidFill>
                <a:srgbClr val="FFFFFF"/>
              </a:solidFill>
            </a:endParaRPr>
          </a:p>
        </p:txBody>
      </p:sp>
      <p:sp>
        <p:nvSpPr>
          <p:cNvPr id="5" name="Slide Number Placeholder 5">
            <a:extLst>
              <a:ext uri="{FF2B5EF4-FFF2-40B4-BE49-F238E27FC236}">
                <a16:creationId xmlns:a16="http://schemas.microsoft.com/office/drawing/2014/main" id="{2F7C7A5E-F674-A9A9-7EED-063847225D8A}"/>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EB80833-F44F-4137-899C-35B7FA81C91E}" type="slidenum">
              <a:rPr lang="en-US" altLang="en-US" sz="1400">
                <a:latin typeface="Arial" panose="020B0604020202020204" pitchFamily="34" charset="0"/>
              </a:rPr>
              <a:pPr/>
              <a:t>3</a:t>
            </a:fld>
            <a:endParaRPr lang="en-US" altLang="en-US" sz="14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DB6C8D5C-E679-D120-445D-4AEF703EE8D5}"/>
              </a:ext>
            </a:extLst>
          </p:cNvPr>
          <p:cNvSpPr>
            <a:spLocks noGrp="1" noChangeArrowheads="1"/>
          </p:cNvSpPr>
          <p:nvPr>
            <p:ph type="title"/>
          </p:nvPr>
        </p:nvSpPr>
        <p:spPr/>
        <p:txBody>
          <a:bodyPr>
            <a:normAutofit fontScale="90000"/>
          </a:bodyPr>
          <a:lstStyle/>
          <a:p>
            <a:pPr eaLnBrk="1" hangingPunct="1">
              <a:defRPr/>
            </a:pPr>
            <a:r>
              <a:rPr lang="en-US" sz="4000"/>
              <a:t>Phase 5: Recognizing Spiritual Renewal or Growth</a:t>
            </a:r>
          </a:p>
        </p:txBody>
      </p:sp>
      <p:sp>
        <p:nvSpPr>
          <p:cNvPr id="188419" name="Rectangle 3">
            <a:extLst>
              <a:ext uri="{FF2B5EF4-FFF2-40B4-BE49-F238E27FC236}">
                <a16:creationId xmlns:a16="http://schemas.microsoft.com/office/drawing/2014/main" id="{01F9C48A-FD3E-37EE-AE4F-099BB0B9DAD1}"/>
              </a:ext>
            </a:extLst>
          </p:cNvPr>
          <p:cNvSpPr>
            <a:spLocks noGrp="1" noChangeArrowheads="1"/>
          </p:cNvSpPr>
          <p:nvPr>
            <p:ph idx="1"/>
          </p:nvPr>
        </p:nvSpPr>
        <p:spPr>
          <a:xfrm>
            <a:off x="838200" y="1524000"/>
            <a:ext cx="7848600" cy="4495800"/>
          </a:xfrm>
        </p:spPr>
        <p:txBody>
          <a:bodyPr>
            <a:normAutofit fontScale="92500" lnSpcReduction="20000"/>
          </a:bodyPr>
          <a:lstStyle/>
          <a:p>
            <a:pPr eaLnBrk="1" hangingPunct="1">
              <a:lnSpc>
                <a:spcPct val="90000"/>
              </a:lnSpc>
              <a:buFontTx/>
              <a:buNone/>
              <a:defRPr/>
            </a:pPr>
            <a:endParaRPr lang="en-US" sz="2400" dirty="0"/>
          </a:p>
          <a:p>
            <a:pPr eaLnBrk="1" hangingPunct="1">
              <a:lnSpc>
                <a:spcPct val="90000"/>
              </a:lnSpc>
              <a:defRPr/>
            </a:pPr>
            <a:endParaRPr lang="en-US" sz="2800" dirty="0"/>
          </a:p>
          <a:p>
            <a:pPr eaLnBrk="1" hangingPunct="1">
              <a:lnSpc>
                <a:spcPct val="90000"/>
              </a:lnSpc>
              <a:defRPr/>
            </a:pPr>
            <a:r>
              <a:rPr lang="en-US" sz="2800" dirty="0"/>
              <a:t>Expression of positive emotional responses by patient/family – thankfulness, humility, acceptance </a:t>
            </a:r>
          </a:p>
          <a:p>
            <a:pPr eaLnBrk="1" hangingPunct="1">
              <a:lnSpc>
                <a:spcPct val="90000"/>
              </a:lnSpc>
              <a:defRPr/>
            </a:pPr>
            <a:r>
              <a:rPr lang="en-US" sz="2800" dirty="0"/>
              <a:t>PN has the sense “God is getting through” to people </a:t>
            </a:r>
          </a:p>
          <a:p>
            <a:pPr eaLnBrk="1" hangingPunct="1">
              <a:lnSpc>
                <a:spcPct val="90000"/>
              </a:lnSpc>
              <a:defRPr/>
            </a:pPr>
            <a:r>
              <a:rPr lang="en-US" sz="2800" dirty="0"/>
              <a:t>Those receiving spiritual care have an enhanced understanding of God and their situation</a:t>
            </a:r>
          </a:p>
          <a:p>
            <a:pPr eaLnBrk="1" hangingPunct="1">
              <a:lnSpc>
                <a:spcPct val="90000"/>
              </a:lnSpc>
              <a:defRPr/>
            </a:pPr>
            <a:r>
              <a:rPr lang="en-US" sz="2800" dirty="0"/>
              <a:t>Patient/family become healthier through moving through a crisis</a:t>
            </a:r>
          </a:p>
          <a:p>
            <a:pPr eaLnBrk="1" hangingPunct="1">
              <a:lnSpc>
                <a:spcPct val="90000"/>
              </a:lnSpc>
              <a:defRPr/>
            </a:pPr>
            <a:r>
              <a:rPr lang="en-US" sz="2800" dirty="0"/>
              <a:t>PN feeling satisfaction with the work</a:t>
            </a:r>
          </a:p>
        </p:txBody>
      </p:sp>
      <p:sp>
        <p:nvSpPr>
          <p:cNvPr id="5" name="Slide Number Placeholder 5">
            <a:extLst>
              <a:ext uri="{FF2B5EF4-FFF2-40B4-BE49-F238E27FC236}">
                <a16:creationId xmlns:a16="http://schemas.microsoft.com/office/drawing/2014/main" id="{ACDD134C-EBDF-AEC4-80FA-470E149881ED}"/>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6246DC4D-50D0-47C5-B29F-FA900FDBC1AE}" type="slidenum">
              <a:rPr lang="en-US" altLang="en-US" sz="1400">
                <a:latin typeface="Arial" panose="020B0604020202020204" pitchFamily="34" charset="0"/>
              </a:rPr>
              <a:pPr/>
              <a:t>30</a:t>
            </a:fld>
            <a:endParaRPr lang="en-US" altLang="en-US" sz="1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026">
            <a:extLst>
              <a:ext uri="{FF2B5EF4-FFF2-40B4-BE49-F238E27FC236}">
                <a16:creationId xmlns:a16="http://schemas.microsoft.com/office/drawing/2014/main" id="{68EAD55C-04CA-8AD4-508A-BC03C156A623}"/>
              </a:ext>
            </a:extLst>
          </p:cNvPr>
          <p:cNvSpPr>
            <a:spLocks noGrp="1" noChangeArrowheads="1"/>
          </p:cNvSpPr>
          <p:nvPr>
            <p:ph type="title"/>
          </p:nvPr>
        </p:nvSpPr>
        <p:spPr/>
        <p:txBody>
          <a:bodyPr>
            <a:normAutofit fontScale="90000"/>
          </a:bodyPr>
          <a:lstStyle/>
          <a:p>
            <a:pPr eaLnBrk="1" hangingPunct="1">
              <a:defRPr/>
            </a:pPr>
            <a:r>
              <a:rPr lang="en-US" sz="4000"/>
              <a:t>Phase 5: Recognizing Spiritual Renewal or Growth</a:t>
            </a:r>
          </a:p>
        </p:txBody>
      </p:sp>
      <p:sp>
        <p:nvSpPr>
          <p:cNvPr id="268291" name="Rectangle 1027">
            <a:extLst>
              <a:ext uri="{FF2B5EF4-FFF2-40B4-BE49-F238E27FC236}">
                <a16:creationId xmlns:a16="http://schemas.microsoft.com/office/drawing/2014/main" id="{C96789B3-55FD-B1C9-B3CC-DDB2FAA44A38}"/>
              </a:ext>
            </a:extLst>
          </p:cNvPr>
          <p:cNvSpPr>
            <a:spLocks noGrp="1" noChangeArrowheads="1"/>
          </p:cNvSpPr>
          <p:nvPr>
            <p:ph idx="1"/>
          </p:nvPr>
        </p:nvSpPr>
        <p:spPr/>
        <p:txBody>
          <a:bodyPr>
            <a:normAutofit fontScale="85000" lnSpcReduction="10000"/>
          </a:bodyPr>
          <a:lstStyle/>
          <a:p>
            <a:pPr eaLnBrk="1" hangingPunct="1">
              <a:buFontTx/>
              <a:buNone/>
              <a:defRPr/>
            </a:pPr>
            <a:r>
              <a:rPr lang="en-US" sz="2800">
                <a:cs typeface="Times New Roman" pitchFamily="18" charset="0"/>
              </a:rPr>
              <a:t>The PN reflects on spiritual growth in a ‘healthy eating’ class:</a:t>
            </a:r>
          </a:p>
          <a:p>
            <a:pPr eaLnBrk="1" hangingPunct="1">
              <a:buFontTx/>
              <a:buNone/>
              <a:defRPr/>
            </a:pPr>
            <a:r>
              <a:rPr lang="en-US" sz="2800">
                <a:cs typeface="Times New Roman" pitchFamily="18" charset="0"/>
              </a:rPr>
              <a:t>“And these people own their growth in all areas and just about everybody in that class is making comments about the more they grow spiritually, the healthier they are physically, emotionally, mentally.  And </a:t>
            </a:r>
            <a:r>
              <a:rPr lang="en-US" sz="2800">
                <a:solidFill>
                  <a:schemeClr val="tx1"/>
                </a:solidFill>
                <a:cs typeface="Times New Roman" pitchFamily="18" charset="0"/>
              </a:rPr>
              <a:t>I’ve been with them long enough that I see tremendous changes in their lives.</a:t>
            </a:r>
            <a:r>
              <a:rPr lang="en-US" sz="2800">
                <a:cs typeface="Times New Roman" pitchFamily="18" charset="0"/>
              </a:rPr>
              <a:t>  And they feel so good about themselves.”</a:t>
            </a:r>
          </a:p>
          <a:p>
            <a:pPr eaLnBrk="1" hangingPunct="1">
              <a:defRPr/>
            </a:pPr>
            <a:endParaRPr lang="en-US" sz="2800"/>
          </a:p>
        </p:txBody>
      </p:sp>
      <p:sp>
        <p:nvSpPr>
          <p:cNvPr id="5" name="Slide Number Placeholder 5">
            <a:extLst>
              <a:ext uri="{FF2B5EF4-FFF2-40B4-BE49-F238E27FC236}">
                <a16:creationId xmlns:a16="http://schemas.microsoft.com/office/drawing/2014/main" id="{9C0DC7A9-DBA7-F95E-1E3C-1846D4D58D04}"/>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E192AC0-7027-4F41-A239-B130FE8FFD20}" type="slidenum">
              <a:rPr lang="en-US" altLang="en-US" sz="1400">
                <a:latin typeface="Arial" panose="020B0604020202020204" pitchFamily="34" charset="0"/>
              </a:rPr>
              <a:pPr/>
              <a:t>31</a:t>
            </a:fld>
            <a:endParaRPr lang="en-US" altLang="en-US" sz="14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026">
            <a:extLst>
              <a:ext uri="{FF2B5EF4-FFF2-40B4-BE49-F238E27FC236}">
                <a16:creationId xmlns:a16="http://schemas.microsoft.com/office/drawing/2014/main" id="{AB8C6ECD-F8AB-8928-97CE-7CD01AD941EE}"/>
              </a:ext>
            </a:extLst>
          </p:cNvPr>
          <p:cNvSpPr>
            <a:spLocks noGrp="1" noChangeArrowheads="1"/>
          </p:cNvSpPr>
          <p:nvPr>
            <p:ph type="title"/>
          </p:nvPr>
        </p:nvSpPr>
        <p:spPr/>
        <p:txBody>
          <a:bodyPr>
            <a:normAutofit fontScale="90000"/>
          </a:bodyPr>
          <a:lstStyle/>
          <a:p>
            <a:pPr eaLnBrk="1" hangingPunct="1">
              <a:defRPr/>
            </a:pPr>
            <a:r>
              <a:rPr lang="en-US" sz="4000" dirty="0"/>
              <a:t>Phase 5: Recognizing Spiritual Renewal or Growth </a:t>
            </a:r>
            <a:r>
              <a:rPr lang="en-US" sz="4000" dirty="0">
                <a:solidFill>
                  <a:srgbClr val="FF0000"/>
                </a:solidFill>
              </a:rPr>
              <a:t>*</a:t>
            </a:r>
            <a:endParaRPr lang="en-US" sz="4000" dirty="0"/>
          </a:p>
        </p:txBody>
      </p:sp>
      <p:sp>
        <p:nvSpPr>
          <p:cNvPr id="267267" name="Rectangle 1027">
            <a:extLst>
              <a:ext uri="{FF2B5EF4-FFF2-40B4-BE49-F238E27FC236}">
                <a16:creationId xmlns:a16="http://schemas.microsoft.com/office/drawing/2014/main" id="{6034F32F-2E1D-4A45-D506-2170D1F86841}"/>
              </a:ext>
            </a:extLst>
          </p:cNvPr>
          <p:cNvSpPr>
            <a:spLocks noGrp="1" noChangeArrowheads="1"/>
          </p:cNvSpPr>
          <p:nvPr>
            <p:ph idx="1"/>
          </p:nvPr>
        </p:nvSpPr>
        <p:spPr/>
        <p:txBody>
          <a:bodyPr>
            <a:normAutofit/>
          </a:bodyPr>
          <a:lstStyle/>
          <a:p>
            <a:pPr eaLnBrk="1" hangingPunct="1">
              <a:lnSpc>
                <a:spcPct val="90000"/>
              </a:lnSpc>
              <a:buFontTx/>
              <a:buNone/>
              <a:defRPr/>
            </a:pPr>
            <a:r>
              <a:rPr lang="en-US" sz="2400" dirty="0">
                <a:cs typeface="Times New Roman" pitchFamily="18" charset="0"/>
              </a:rPr>
              <a:t>“…we just had a really wonderful time just watching the [Christian music] videos and praising the Lord.  And as I sat there I noticed we were all tapping our toes, and sometimes we would just all join in [singing]. And it was just a wonderful time of taking the person away from the thoughts of their illness and finding peace and joy for the next period of time.”</a:t>
            </a:r>
            <a:endParaRPr lang="en-US" sz="2400" dirty="0"/>
          </a:p>
        </p:txBody>
      </p:sp>
      <p:sp>
        <p:nvSpPr>
          <p:cNvPr id="5" name="Slide Number Placeholder 5">
            <a:extLst>
              <a:ext uri="{FF2B5EF4-FFF2-40B4-BE49-F238E27FC236}">
                <a16:creationId xmlns:a16="http://schemas.microsoft.com/office/drawing/2014/main" id="{C59471B2-9B86-C82C-2E2F-C9C7C7A098CD}"/>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601FAD6-2536-4748-A5B6-A330745FD42F}" type="slidenum">
              <a:rPr lang="en-US" altLang="en-US" sz="1400">
                <a:latin typeface="Arial" panose="020B0604020202020204" pitchFamily="34" charset="0"/>
              </a:rPr>
              <a:pPr/>
              <a:t>32</a:t>
            </a:fld>
            <a:endParaRPr lang="en-US" altLang="en-US" sz="14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8D2FEC1C-A6CC-918E-64FF-B10FF7429D92}"/>
              </a:ext>
            </a:extLst>
          </p:cNvPr>
          <p:cNvSpPr>
            <a:spLocks noGrp="1" noChangeArrowheads="1"/>
          </p:cNvSpPr>
          <p:nvPr>
            <p:ph type="title"/>
          </p:nvPr>
        </p:nvSpPr>
        <p:spPr/>
        <p:txBody>
          <a:bodyPr/>
          <a:lstStyle/>
          <a:p>
            <a:pPr eaLnBrk="1" hangingPunct="1">
              <a:defRPr/>
            </a:pPr>
            <a:r>
              <a:rPr lang="en-US"/>
              <a:t>Summary of Findings</a:t>
            </a:r>
          </a:p>
        </p:txBody>
      </p:sp>
      <p:sp>
        <p:nvSpPr>
          <p:cNvPr id="155651" name="Rectangle 3">
            <a:extLst>
              <a:ext uri="{FF2B5EF4-FFF2-40B4-BE49-F238E27FC236}">
                <a16:creationId xmlns:a16="http://schemas.microsoft.com/office/drawing/2014/main" id="{98B8F18C-A40D-98E5-AA54-73A35CD8E0D8}"/>
              </a:ext>
            </a:extLst>
          </p:cNvPr>
          <p:cNvSpPr>
            <a:spLocks noGrp="1" noChangeArrowheads="1"/>
          </p:cNvSpPr>
          <p:nvPr>
            <p:ph idx="1"/>
          </p:nvPr>
        </p:nvSpPr>
        <p:spPr>
          <a:xfrm>
            <a:off x="457200" y="1600200"/>
            <a:ext cx="8229600" cy="4419600"/>
          </a:xfrm>
        </p:spPr>
        <p:txBody>
          <a:bodyPr>
            <a:normAutofit fontScale="92500" lnSpcReduction="10000"/>
          </a:bodyPr>
          <a:lstStyle/>
          <a:p>
            <a:pPr eaLnBrk="1" hangingPunct="1">
              <a:lnSpc>
                <a:spcPct val="90000"/>
              </a:lnSpc>
              <a:defRPr/>
            </a:pPr>
            <a:r>
              <a:rPr lang="en-US" sz="2800"/>
              <a:t>“Bringing God Near” is the essence of the spiritual care giving process in Parish Nursing.</a:t>
            </a:r>
          </a:p>
          <a:p>
            <a:pPr eaLnBrk="1" hangingPunct="1">
              <a:lnSpc>
                <a:spcPct val="90000"/>
              </a:lnSpc>
              <a:buFontTx/>
              <a:buNone/>
              <a:defRPr/>
            </a:pPr>
            <a:endParaRPr lang="en-US" sz="2800"/>
          </a:p>
          <a:p>
            <a:pPr eaLnBrk="1" hangingPunct="1">
              <a:lnSpc>
                <a:spcPct val="90000"/>
              </a:lnSpc>
              <a:defRPr/>
            </a:pPr>
            <a:r>
              <a:rPr lang="en-US" sz="2800"/>
              <a:t>PN’s assess spiritual needs and concerns of the patient and family and address these concerns in appropriate “faith-filled” ways.</a:t>
            </a:r>
          </a:p>
          <a:p>
            <a:pPr eaLnBrk="1" hangingPunct="1">
              <a:lnSpc>
                <a:spcPct val="90000"/>
              </a:lnSpc>
              <a:buFontTx/>
              <a:buNone/>
              <a:defRPr/>
            </a:pPr>
            <a:endParaRPr lang="en-US" sz="2800"/>
          </a:p>
          <a:p>
            <a:pPr eaLnBrk="1" hangingPunct="1">
              <a:lnSpc>
                <a:spcPct val="90000"/>
              </a:lnSpc>
              <a:defRPr/>
            </a:pPr>
            <a:r>
              <a:rPr lang="en-US" sz="2800"/>
              <a:t>Being involved in multiple encounters with members of a faith family allows for the development of deep relationships that include God and provide sustaining love &amp; healing power.</a:t>
            </a:r>
          </a:p>
        </p:txBody>
      </p:sp>
      <p:sp>
        <p:nvSpPr>
          <p:cNvPr id="5" name="Slide Number Placeholder 5">
            <a:extLst>
              <a:ext uri="{FF2B5EF4-FFF2-40B4-BE49-F238E27FC236}">
                <a16:creationId xmlns:a16="http://schemas.microsoft.com/office/drawing/2014/main" id="{E651F9D3-0BAD-F31E-0A29-13152D01F441}"/>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ECE86446-0803-4401-B4DC-197DABDA7F3D}" type="slidenum">
              <a:rPr lang="en-US" altLang="en-US" sz="1400">
                <a:latin typeface="Arial" panose="020B0604020202020204" pitchFamily="34" charset="0"/>
              </a:rPr>
              <a:pPr/>
              <a:t>33</a:t>
            </a:fld>
            <a:endParaRPr lang="en-US" altLang="en-US" sz="14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7825563D-FDED-F3FE-5FC8-E96784F3C1FE}"/>
              </a:ext>
            </a:extLst>
          </p:cNvPr>
          <p:cNvSpPr>
            <a:spLocks noGrp="1" noChangeArrowheads="1"/>
          </p:cNvSpPr>
          <p:nvPr>
            <p:ph type="title"/>
          </p:nvPr>
        </p:nvSpPr>
        <p:spPr/>
        <p:txBody>
          <a:bodyPr/>
          <a:lstStyle/>
          <a:p>
            <a:pPr eaLnBrk="1" hangingPunct="1">
              <a:defRPr/>
            </a:pPr>
            <a:r>
              <a:rPr lang="en-US"/>
              <a:t>Conclusions</a:t>
            </a:r>
          </a:p>
        </p:txBody>
      </p:sp>
      <p:sp>
        <p:nvSpPr>
          <p:cNvPr id="195587" name="Rectangle 3">
            <a:extLst>
              <a:ext uri="{FF2B5EF4-FFF2-40B4-BE49-F238E27FC236}">
                <a16:creationId xmlns:a16="http://schemas.microsoft.com/office/drawing/2014/main" id="{B7954DA4-CF4C-9A1E-F1D1-99699EF1500D}"/>
              </a:ext>
            </a:extLst>
          </p:cNvPr>
          <p:cNvSpPr>
            <a:spLocks noGrp="1" noChangeArrowheads="1"/>
          </p:cNvSpPr>
          <p:nvPr>
            <p:ph idx="1"/>
          </p:nvPr>
        </p:nvSpPr>
        <p:spPr>
          <a:xfrm>
            <a:off x="609598" y="1447800"/>
            <a:ext cx="7543801" cy="5181600"/>
          </a:xfrm>
        </p:spPr>
        <p:txBody>
          <a:bodyPr>
            <a:normAutofit lnSpcReduction="10000"/>
          </a:bodyPr>
          <a:lstStyle/>
          <a:p>
            <a:pPr eaLnBrk="1" hangingPunct="1">
              <a:lnSpc>
                <a:spcPct val="90000"/>
              </a:lnSpc>
              <a:defRPr/>
            </a:pPr>
            <a:r>
              <a:rPr lang="en-US" sz="2400" dirty="0"/>
              <a:t>Giving (caring) flows from having received care/blessing from God and others.</a:t>
            </a:r>
          </a:p>
          <a:p>
            <a:pPr eaLnBrk="1" hangingPunct="1">
              <a:lnSpc>
                <a:spcPct val="90000"/>
              </a:lnSpc>
              <a:defRPr/>
            </a:pPr>
            <a:endParaRPr lang="en-US" sz="2400" dirty="0"/>
          </a:p>
          <a:p>
            <a:pPr eaLnBrk="1" hangingPunct="1">
              <a:lnSpc>
                <a:spcPct val="90000"/>
              </a:lnSpc>
              <a:defRPr/>
            </a:pPr>
            <a:r>
              <a:rPr lang="en-US" sz="2400" dirty="0"/>
              <a:t>PN’s learn to trust God and then how to give spiritual care.</a:t>
            </a:r>
          </a:p>
          <a:p>
            <a:pPr eaLnBrk="1" hangingPunct="1">
              <a:lnSpc>
                <a:spcPct val="90000"/>
              </a:lnSpc>
              <a:defRPr/>
            </a:pPr>
            <a:endParaRPr lang="en-US" sz="2400" dirty="0"/>
          </a:p>
          <a:p>
            <a:pPr eaLnBrk="1" hangingPunct="1">
              <a:lnSpc>
                <a:spcPct val="90000"/>
              </a:lnSpc>
              <a:defRPr/>
            </a:pPr>
            <a:r>
              <a:rPr lang="en-US" sz="2400" dirty="0"/>
              <a:t>PN’s seek the presence of God and the guidance of the Spirit in their work.</a:t>
            </a:r>
          </a:p>
          <a:p>
            <a:pPr eaLnBrk="1" hangingPunct="1">
              <a:lnSpc>
                <a:spcPct val="90000"/>
              </a:lnSpc>
              <a:defRPr/>
            </a:pPr>
            <a:endParaRPr lang="en-US" sz="2400" dirty="0"/>
          </a:p>
          <a:p>
            <a:pPr eaLnBrk="1" hangingPunct="1">
              <a:lnSpc>
                <a:spcPct val="90000"/>
              </a:lnSpc>
              <a:defRPr/>
            </a:pPr>
            <a:r>
              <a:rPr lang="en-US" sz="2400" dirty="0"/>
              <a:t>Because of this, PN’s can “Bring God Near” to others.</a:t>
            </a:r>
          </a:p>
          <a:p>
            <a:pPr eaLnBrk="1" hangingPunct="1">
              <a:lnSpc>
                <a:spcPct val="90000"/>
              </a:lnSpc>
              <a:defRPr/>
            </a:pPr>
            <a:endParaRPr lang="en-US" sz="2400" dirty="0"/>
          </a:p>
          <a:p>
            <a:pPr eaLnBrk="1" hangingPunct="1">
              <a:lnSpc>
                <a:spcPct val="90000"/>
              </a:lnSpc>
              <a:defRPr/>
            </a:pPr>
            <a:r>
              <a:rPr lang="en-US" sz="2400" dirty="0"/>
              <a:t>This privilege they consider “Blessing”</a:t>
            </a:r>
          </a:p>
        </p:txBody>
      </p:sp>
      <p:sp>
        <p:nvSpPr>
          <p:cNvPr id="5" name="Slide Number Placeholder 5">
            <a:extLst>
              <a:ext uri="{FF2B5EF4-FFF2-40B4-BE49-F238E27FC236}">
                <a16:creationId xmlns:a16="http://schemas.microsoft.com/office/drawing/2014/main" id="{1E316EB7-B241-DC23-064D-D12FE23D1142}"/>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148A7A2-32C5-4E1A-A609-5A1B8868D258}" type="slidenum">
              <a:rPr lang="en-US" altLang="en-US" sz="1400">
                <a:latin typeface="Arial" panose="020B0604020202020204" pitchFamily="34" charset="0"/>
              </a:rPr>
              <a:pPr/>
              <a:t>34</a:t>
            </a:fld>
            <a:endParaRPr lang="en-US" altLang="en-US" sz="14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CC178CB-8962-F927-4D6F-A306325DF3CF}"/>
              </a:ext>
            </a:extLst>
          </p:cNvPr>
          <p:cNvSpPr>
            <a:spLocks noGrp="1" noChangeArrowheads="1"/>
          </p:cNvSpPr>
          <p:nvPr>
            <p:ph type="title"/>
          </p:nvPr>
        </p:nvSpPr>
        <p:spPr/>
        <p:txBody>
          <a:bodyPr/>
          <a:lstStyle/>
          <a:p>
            <a:pPr eaLnBrk="1" hangingPunct="1">
              <a:defRPr/>
            </a:pPr>
            <a:r>
              <a:rPr lang="en-US"/>
              <a:t>Purpose/Objective</a:t>
            </a:r>
          </a:p>
        </p:txBody>
      </p:sp>
      <p:sp>
        <p:nvSpPr>
          <p:cNvPr id="141315" name="Rectangle 3">
            <a:extLst>
              <a:ext uri="{FF2B5EF4-FFF2-40B4-BE49-F238E27FC236}">
                <a16:creationId xmlns:a16="http://schemas.microsoft.com/office/drawing/2014/main" id="{45ACD57A-3B24-761E-A391-7AE313B5C971}"/>
              </a:ext>
            </a:extLst>
          </p:cNvPr>
          <p:cNvSpPr>
            <a:spLocks noGrp="1" noChangeArrowheads="1"/>
          </p:cNvSpPr>
          <p:nvPr>
            <p:ph idx="1"/>
          </p:nvPr>
        </p:nvSpPr>
        <p:spPr>
          <a:xfrm>
            <a:off x="457200" y="1905000"/>
            <a:ext cx="8229600" cy="4495800"/>
          </a:xfrm>
        </p:spPr>
        <p:txBody>
          <a:bodyPr>
            <a:normAutofit/>
          </a:bodyPr>
          <a:lstStyle/>
          <a:p>
            <a:pPr eaLnBrk="1" hangingPunct="1">
              <a:defRPr/>
            </a:pPr>
            <a:r>
              <a:rPr lang="en-US" sz="2400" dirty="0">
                <a:solidFill>
                  <a:schemeClr val="hlink"/>
                </a:solidFill>
              </a:rPr>
              <a:t>Develop a substantive theory  to explain:</a:t>
            </a:r>
          </a:p>
          <a:p>
            <a:pPr lvl="1" eaLnBrk="1" hangingPunct="1">
              <a:defRPr/>
            </a:pPr>
            <a:r>
              <a:rPr lang="en-US" sz="2400" dirty="0">
                <a:solidFill>
                  <a:schemeClr val="tx1"/>
                </a:solidFill>
              </a:rPr>
              <a:t>the process Parish or Health Ministry </a:t>
            </a:r>
            <a:r>
              <a:rPr lang="en-US" sz="2400" u="sng" dirty="0">
                <a:solidFill>
                  <a:schemeClr val="tx1"/>
                </a:solidFill>
              </a:rPr>
              <a:t>nurses</a:t>
            </a:r>
            <a:r>
              <a:rPr lang="en-US" sz="2400" dirty="0">
                <a:solidFill>
                  <a:schemeClr val="tx1"/>
                </a:solidFill>
              </a:rPr>
              <a:t> (PN’s) use and experience in providing spiritual care to patients &amp; their families.</a:t>
            </a:r>
            <a:r>
              <a:rPr lang="en-US" sz="2400" dirty="0"/>
              <a:t> (basic social process)</a:t>
            </a:r>
          </a:p>
          <a:p>
            <a:pPr lvl="1" eaLnBrk="1" hangingPunct="1">
              <a:buFontTx/>
              <a:buNone/>
              <a:defRPr/>
            </a:pPr>
            <a:endParaRPr lang="en-US" sz="2400" dirty="0"/>
          </a:p>
          <a:p>
            <a:pPr lvl="1" eaLnBrk="1" hangingPunct="1">
              <a:defRPr/>
            </a:pPr>
            <a:r>
              <a:rPr lang="en-US" sz="2400" dirty="0">
                <a:solidFill>
                  <a:schemeClr val="hlink"/>
                </a:solidFill>
              </a:rPr>
              <a:t>Another study will describe the process </a:t>
            </a:r>
            <a:r>
              <a:rPr lang="en-US" sz="2400" u="sng" dirty="0">
                <a:solidFill>
                  <a:schemeClr val="hlink"/>
                </a:solidFill>
              </a:rPr>
              <a:t>patients</a:t>
            </a:r>
            <a:r>
              <a:rPr lang="en-US" sz="2400" dirty="0">
                <a:solidFill>
                  <a:schemeClr val="hlink"/>
                </a:solidFill>
              </a:rPr>
              <a:t> experience when they receive spiritual care from Parish or Health Ministry nurses. This study is </a:t>
            </a:r>
            <a:r>
              <a:rPr lang="en-US" sz="2400" i="1" dirty="0">
                <a:solidFill>
                  <a:schemeClr val="hlink"/>
                </a:solidFill>
              </a:rPr>
              <a:t>not</a:t>
            </a:r>
            <a:r>
              <a:rPr lang="en-US" sz="2400" dirty="0">
                <a:solidFill>
                  <a:schemeClr val="hlink"/>
                </a:solidFill>
              </a:rPr>
              <a:t> reported here.</a:t>
            </a:r>
          </a:p>
        </p:txBody>
      </p:sp>
      <p:sp>
        <p:nvSpPr>
          <p:cNvPr id="5" name="Slide Number Placeholder 5">
            <a:extLst>
              <a:ext uri="{FF2B5EF4-FFF2-40B4-BE49-F238E27FC236}">
                <a16:creationId xmlns:a16="http://schemas.microsoft.com/office/drawing/2014/main" id="{0B6D46E8-0A2B-A02E-7E0A-00D99218A739}"/>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9833857C-9C11-4C70-8A67-29519AB81A32}" type="slidenum">
              <a:rPr lang="en-US" altLang="en-US" sz="1400">
                <a:latin typeface="Arial" panose="020B0604020202020204" pitchFamily="34" charset="0"/>
              </a:rPr>
              <a:pPr/>
              <a:t>4</a:t>
            </a:fld>
            <a:endParaRPr lang="en-US" altLang="en-US" sz="14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4E902C6-BEAE-C56C-6C9D-7F139C7935B0}"/>
              </a:ext>
            </a:extLst>
          </p:cNvPr>
          <p:cNvSpPr>
            <a:spLocks noGrp="1" noChangeArrowheads="1"/>
          </p:cNvSpPr>
          <p:nvPr>
            <p:ph type="title"/>
          </p:nvPr>
        </p:nvSpPr>
        <p:spPr/>
        <p:txBody>
          <a:bodyPr/>
          <a:lstStyle/>
          <a:p>
            <a:pPr eaLnBrk="1" hangingPunct="1">
              <a:defRPr/>
            </a:pPr>
            <a:r>
              <a:rPr lang="en-US"/>
              <a:t>Design – Grounded Theory</a:t>
            </a:r>
          </a:p>
        </p:txBody>
      </p:sp>
      <p:sp>
        <p:nvSpPr>
          <p:cNvPr id="142339" name="Rectangle 3">
            <a:extLst>
              <a:ext uri="{FF2B5EF4-FFF2-40B4-BE49-F238E27FC236}">
                <a16:creationId xmlns:a16="http://schemas.microsoft.com/office/drawing/2014/main" id="{A5FB63C0-826F-A000-9A78-853FAE32E590}"/>
              </a:ext>
            </a:extLst>
          </p:cNvPr>
          <p:cNvSpPr>
            <a:spLocks noGrp="1" noChangeArrowheads="1"/>
          </p:cNvSpPr>
          <p:nvPr>
            <p:ph idx="1"/>
          </p:nvPr>
        </p:nvSpPr>
        <p:spPr/>
        <p:txBody>
          <a:bodyPr>
            <a:normAutofit fontScale="92500" lnSpcReduction="20000"/>
          </a:bodyPr>
          <a:lstStyle/>
          <a:p>
            <a:pPr eaLnBrk="1" hangingPunct="1">
              <a:lnSpc>
                <a:spcPct val="90000"/>
              </a:lnSpc>
              <a:defRPr/>
            </a:pPr>
            <a:r>
              <a:rPr lang="en-US" sz="2800" dirty="0"/>
              <a:t>A grounded theory approach - </a:t>
            </a:r>
          </a:p>
          <a:p>
            <a:pPr eaLnBrk="1" hangingPunct="1">
              <a:lnSpc>
                <a:spcPct val="90000"/>
              </a:lnSpc>
              <a:defRPr/>
            </a:pPr>
            <a:endParaRPr lang="en-US" sz="2800" dirty="0"/>
          </a:p>
          <a:p>
            <a:pPr eaLnBrk="1" hangingPunct="1">
              <a:lnSpc>
                <a:spcPct val="90000"/>
              </a:lnSpc>
              <a:defRPr/>
            </a:pPr>
            <a:r>
              <a:rPr lang="en-US" sz="2800" dirty="0"/>
              <a:t>Explore and describe </a:t>
            </a:r>
            <a:r>
              <a:rPr lang="en-US" sz="2800" dirty="0">
                <a:solidFill>
                  <a:schemeClr val="hlink"/>
                </a:solidFill>
              </a:rPr>
              <a:t>the processes PN’s use and experience as they give spiritual care</a:t>
            </a:r>
            <a:r>
              <a:rPr lang="en-US" sz="2800" dirty="0"/>
              <a:t> to patients/parishioners in specific episodes.</a:t>
            </a:r>
          </a:p>
          <a:p>
            <a:pPr eaLnBrk="1" hangingPunct="1">
              <a:lnSpc>
                <a:spcPct val="90000"/>
              </a:lnSpc>
              <a:defRPr/>
            </a:pPr>
            <a:endParaRPr lang="en-US" sz="2800" dirty="0"/>
          </a:p>
          <a:p>
            <a:pPr eaLnBrk="1" hangingPunct="1">
              <a:lnSpc>
                <a:spcPct val="90000"/>
              </a:lnSpc>
              <a:defRPr/>
            </a:pPr>
            <a:r>
              <a:rPr lang="en-US" sz="2800" dirty="0"/>
              <a:t>This study does </a:t>
            </a:r>
            <a:r>
              <a:rPr lang="en-US" sz="2800" u="sng" dirty="0"/>
              <a:t>not</a:t>
            </a:r>
            <a:r>
              <a:rPr lang="en-US" sz="2800" dirty="0"/>
              <a:t> describe the process of spiritual care giving with particular individuals or groups </a:t>
            </a:r>
            <a:r>
              <a:rPr lang="en-US" sz="2800" u="sng" dirty="0"/>
              <a:t>over time.</a:t>
            </a:r>
          </a:p>
        </p:txBody>
      </p:sp>
      <p:sp>
        <p:nvSpPr>
          <p:cNvPr id="5" name="Slide Number Placeholder 5">
            <a:extLst>
              <a:ext uri="{FF2B5EF4-FFF2-40B4-BE49-F238E27FC236}">
                <a16:creationId xmlns:a16="http://schemas.microsoft.com/office/drawing/2014/main" id="{DE9F1BC4-EF3B-2DF3-8575-943C9D271246}"/>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F039C7B2-2B02-46B9-9CDC-685F67D476F8}"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9633A4FD-43B1-6C8F-1A91-F045A0001F49}"/>
              </a:ext>
            </a:extLst>
          </p:cNvPr>
          <p:cNvSpPr>
            <a:spLocks noGrp="1" noChangeArrowheads="1"/>
          </p:cNvSpPr>
          <p:nvPr>
            <p:ph type="title"/>
          </p:nvPr>
        </p:nvSpPr>
        <p:spPr/>
        <p:txBody>
          <a:bodyPr/>
          <a:lstStyle/>
          <a:p>
            <a:pPr eaLnBrk="1" hangingPunct="1">
              <a:defRPr/>
            </a:pPr>
            <a:r>
              <a:rPr lang="en-US"/>
              <a:t>Population &amp; Sample</a:t>
            </a:r>
          </a:p>
        </p:txBody>
      </p:sp>
      <p:sp>
        <p:nvSpPr>
          <p:cNvPr id="147459" name="Rectangle 3">
            <a:extLst>
              <a:ext uri="{FF2B5EF4-FFF2-40B4-BE49-F238E27FC236}">
                <a16:creationId xmlns:a16="http://schemas.microsoft.com/office/drawing/2014/main" id="{14520E76-5B6B-9745-378F-59BF712233E2}"/>
              </a:ext>
            </a:extLst>
          </p:cNvPr>
          <p:cNvSpPr>
            <a:spLocks noGrp="1" noChangeArrowheads="1"/>
          </p:cNvSpPr>
          <p:nvPr>
            <p:ph idx="1"/>
          </p:nvPr>
        </p:nvSpPr>
        <p:spPr/>
        <p:txBody>
          <a:bodyPr>
            <a:normAutofit fontScale="77500" lnSpcReduction="20000"/>
          </a:bodyPr>
          <a:lstStyle/>
          <a:p>
            <a:pPr eaLnBrk="1" hangingPunct="1">
              <a:lnSpc>
                <a:spcPct val="90000"/>
              </a:lnSpc>
              <a:defRPr/>
            </a:pPr>
            <a:r>
              <a:rPr lang="en-US" sz="2800"/>
              <a:t>10 American Christian Parish Nurses interviewed 1.5 hrs. each</a:t>
            </a:r>
          </a:p>
          <a:p>
            <a:pPr eaLnBrk="1" hangingPunct="1">
              <a:lnSpc>
                <a:spcPct val="90000"/>
              </a:lnSpc>
              <a:defRPr/>
            </a:pPr>
            <a:r>
              <a:rPr lang="en-US" sz="2800"/>
              <a:t>Worked one year or more in a Christian church</a:t>
            </a:r>
          </a:p>
          <a:p>
            <a:pPr eaLnBrk="1" hangingPunct="1">
              <a:lnSpc>
                <a:spcPct val="90000"/>
              </a:lnSpc>
              <a:defRPr/>
            </a:pPr>
            <a:r>
              <a:rPr lang="en-US" sz="2800"/>
              <a:t>Most employed part-time and received a salary</a:t>
            </a:r>
            <a:endParaRPr lang="en-US" sz="2800" u="sng"/>
          </a:p>
          <a:p>
            <a:pPr eaLnBrk="1" hangingPunct="1">
              <a:lnSpc>
                <a:spcPct val="90000"/>
              </a:lnSpc>
              <a:defRPr/>
            </a:pPr>
            <a:r>
              <a:rPr lang="en-US" sz="2800"/>
              <a:t>All had a basic PN course</a:t>
            </a:r>
          </a:p>
          <a:p>
            <a:pPr eaLnBrk="1" hangingPunct="1">
              <a:lnSpc>
                <a:spcPct val="90000"/>
              </a:lnSpc>
              <a:defRPr/>
            </a:pPr>
            <a:r>
              <a:rPr lang="en-US" sz="2800"/>
              <a:t>3 educated beyond the BSN level </a:t>
            </a:r>
          </a:p>
          <a:p>
            <a:pPr eaLnBrk="1" hangingPunct="1">
              <a:lnSpc>
                <a:spcPct val="90000"/>
              </a:lnSpc>
              <a:defRPr/>
            </a:pPr>
            <a:r>
              <a:rPr lang="en-US" sz="2800"/>
              <a:t>3 with some theological education: Clinical Pastoral Education (CPE) or some seminary</a:t>
            </a:r>
          </a:p>
          <a:p>
            <a:pPr eaLnBrk="1" hangingPunct="1">
              <a:lnSpc>
                <a:spcPct val="90000"/>
              </a:lnSpc>
              <a:defRPr/>
            </a:pPr>
            <a:r>
              <a:rPr lang="en-US" sz="2800"/>
              <a:t>50+ episodes of spiritual care giving described</a:t>
            </a:r>
          </a:p>
        </p:txBody>
      </p:sp>
      <p:sp>
        <p:nvSpPr>
          <p:cNvPr id="5" name="Slide Number Placeholder 5">
            <a:extLst>
              <a:ext uri="{FF2B5EF4-FFF2-40B4-BE49-F238E27FC236}">
                <a16:creationId xmlns:a16="http://schemas.microsoft.com/office/drawing/2014/main" id="{3423976D-87B2-DCC4-7207-380C0F162BDF}"/>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6B0D3991-A033-4F32-9DDA-C4A80E5F0883}" type="slidenum">
              <a:rPr lang="en-US" altLang="en-US" sz="1400">
                <a:latin typeface="Arial" panose="020B0604020202020204" pitchFamily="34" charset="0"/>
              </a:rPr>
              <a:pPr/>
              <a:t>6</a:t>
            </a:fld>
            <a:endParaRPr lang="en-US" altLang="en-US" sz="14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FFEEE053-AFC5-AD19-6044-FDAA2FF3732F}"/>
              </a:ext>
            </a:extLst>
          </p:cNvPr>
          <p:cNvSpPr>
            <a:spLocks noGrp="1" noChangeArrowheads="1"/>
          </p:cNvSpPr>
          <p:nvPr>
            <p:ph type="title"/>
          </p:nvPr>
        </p:nvSpPr>
        <p:spPr/>
        <p:txBody>
          <a:bodyPr/>
          <a:lstStyle/>
          <a:p>
            <a:pPr eaLnBrk="1" hangingPunct="1">
              <a:defRPr/>
            </a:pPr>
            <a:r>
              <a:rPr lang="en-US"/>
              <a:t>Methods &amp; Setting</a:t>
            </a:r>
          </a:p>
        </p:txBody>
      </p:sp>
      <p:sp>
        <p:nvSpPr>
          <p:cNvPr id="149507" name="Rectangle 3">
            <a:extLst>
              <a:ext uri="{FF2B5EF4-FFF2-40B4-BE49-F238E27FC236}">
                <a16:creationId xmlns:a16="http://schemas.microsoft.com/office/drawing/2014/main" id="{8ACF5B4C-B5E6-15D3-76CF-BEF4900DC7C4}"/>
              </a:ext>
            </a:extLst>
          </p:cNvPr>
          <p:cNvSpPr>
            <a:spLocks noGrp="1" noChangeArrowheads="1"/>
          </p:cNvSpPr>
          <p:nvPr>
            <p:ph idx="1"/>
          </p:nvPr>
        </p:nvSpPr>
        <p:spPr/>
        <p:txBody>
          <a:bodyPr>
            <a:normAutofit/>
          </a:bodyPr>
          <a:lstStyle/>
          <a:p>
            <a:pPr eaLnBrk="1" hangingPunct="1">
              <a:defRPr/>
            </a:pPr>
            <a:r>
              <a:rPr lang="en-US" sz="2000" dirty="0"/>
              <a:t>Data Collection by: </a:t>
            </a:r>
          </a:p>
          <a:p>
            <a:pPr lvl="1" eaLnBrk="1" hangingPunct="1">
              <a:defRPr/>
            </a:pPr>
            <a:r>
              <a:rPr lang="en-US" sz="2000" dirty="0"/>
              <a:t>investigator conducted interviews</a:t>
            </a:r>
          </a:p>
          <a:p>
            <a:pPr lvl="1" eaLnBrk="1" hangingPunct="1">
              <a:defRPr/>
            </a:pPr>
            <a:r>
              <a:rPr lang="en-US" sz="2000" dirty="0"/>
              <a:t>opening question and semi-structured guide </a:t>
            </a:r>
          </a:p>
          <a:p>
            <a:pPr lvl="1" eaLnBrk="1" hangingPunct="1">
              <a:defRPr/>
            </a:pPr>
            <a:r>
              <a:rPr lang="en-US" sz="2000" dirty="0"/>
              <a:t>tape recorded, transcribed verbatim</a:t>
            </a:r>
          </a:p>
          <a:p>
            <a:pPr lvl="1" eaLnBrk="1" hangingPunct="1">
              <a:defRPr/>
            </a:pPr>
            <a:r>
              <a:rPr lang="en-US" sz="2000" dirty="0"/>
              <a:t>PN’s described multiple incidents of spiritual care of individuals and families</a:t>
            </a:r>
          </a:p>
          <a:p>
            <a:pPr lvl="1" eaLnBrk="1" hangingPunct="1">
              <a:defRPr/>
            </a:pPr>
            <a:r>
              <a:rPr lang="en-US" sz="2000" dirty="0"/>
              <a:t>care giving incidents occurred in patient homes, churches, schools, and hospitals </a:t>
            </a:r>
          </a:p>
        </p:txBody>
      </p:sp>
      <p:sp>
        <p:nvSpPr>
          <p:cNvPr id="5" name="Slide Number Placeholder 5">
            <a:extLst>
              <a:ext uri="{FF2B5EF4-FFF2-40B4-BE49-F238E27FC236}">
                <a16:creationId xmlns:a16="http://schemas.microsoft.com/office/drawing/2014/main" id="{3DA10867-60D2-C90B-FD85-8D6D9CE5696B}"/>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0A24FAC-ED49-4920-915E-AE710B35F2D7}" type="slidenum">
              <a:rPr lang="en-US" altLang="en-US" sz="1400">
                <a:latin typeface="Arial" panose="020B0604020202020204" pitchFamily="34" charset="0"/>
              </a:rPr>
              <a:pPr/>
              <a:t>7</a:t>
            </a:fld>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a:extLst>
              <a:ext uri="{FF2B5EF4-FFF2-40B4-BE49-F238E27FC236}">
                <a16:creationId xmlns:a16="http://schemas.microsoft.com/office/drawing/2014/main" id="{125CE382-0D0B-4AA4-8AD3-E03859175D26}"/>
              </a:ext>
            </a:extLst>
          </p:cNvPr>
          <p:cNvSpPr>
            <a:spLocks noGrp="1" noChangeArrowheads="1"/>
          </p:cNvSpPr>
          <p:nvPr>
            <p:ph type="title"/>
          </p:nvPr>
        </p:nvSpPr>
        <p:spPr>
          <a:xfrm>
            <a:off x="457200" y="292100"/>
            <a:ext cx="8229600" cy="774700"/>
          </a:xfrm>
        </p:spPr>
        <p:txBody>
          <a:bodyPr/>
          <a:lstStyle/>
          <a:p>
            <a:pPr eaLnBrk="1" hangingPunct="1">
              <a:defRPr/>
            </a:pPr>
            <a:r>
              <a:rPr lang="en-US"/>
              <a:t>Sample Interview Questions</a:t>
            </a:r>
          </a:p>
        </p:txBody>
      </p:sp>
      <p:sp>
        <p:nvSpPr>
          <p:cNvPr id="224259" name="Rectangle 1027">
            <a:extLst>
              <a:ext uri="{FF2B5EF4-FFF2-40B4-BE49-F238E27FC236}">
                <a16:creationId xmlns:a16="http://schemas.microsoft.com/office/drawing/2014/main" id="{D5107DD2-BE42-F036-1B6F-3F2ACF266CA2}"/>
              </a:ext>
            </a:extLst>
          </p:cNvPr>
          <p:cNvSpPr>
            <a:spLocks noGrp="1" noChangeArrowheads="1"/>
          </p:cNvSpPr>
          <p:nvPr>
            <p:ph idx="1"/>
          </p:nvPr>
        </p:nvSpPr>
        <p:spPr>
          <a:xfrm>
            <a:off x="457200" y="1066800"/>
            <a:ext cx="8229600" cy="5486400"/>
          </a:xfrm>
        </p:spPr>
        <p:txBody>
          <a:bodyPr>
            <a:normAutofit lnSpcReduction="10000"/>
          </a:bodyPr>
          <a:lstStyle/>
          <a:p>
            <a:pPr eaLnBrk="1" hangingPunct="1">
              <a:lnSpc>
                <a:spcPct val="80000"/>
              </a:lnSpc>
              <a:defRPr/>
            </a:pPr>
            <a:r>
              <a:rPr lang="en-US" sz="2800"/>
              <a:t>Tell me about a time when you gave spiritual care as part of your Parish Nursing practice.</a:t>
            </a:r>
          </a:p>
          <a:p>
            <a:pPr eaLnBrk="1" hangingPunct="1">
              <a:lnSpc>
                <a:spcPct val="80000"/>
              </a:lnSpc>
              <a:buFontTx/>
              <a:buNone/>
              <a:defRPr/>
            </a:pPr>
            <a:endParaRPr lang="en-US" sz="2800"/>
          </a:p>
          <a:p>
            <a:pPr eaLnBrk="1" hangingPunct="1">
              <a:lnSpc>
                <a:spcPct val="80000"/>
              </a:lnSpc>
              <a:defRPr/>
            </a:pPr>
            <a:r>
              <a:rPr lang="en-US" sz="2800"/>
              <a:t>What were you doing when the activity started that you recognized to be spiritual care?  What approach did you use and why?</a:t>
            </a:r>
          </a:p>
          <a:p>
            <a:pPr eaLnBrk="1" hangingPunct="1">
              <a:lnSpc>
                <a:spcPct val="80000"/>
              </a:lnSpc>
              <a:buFontTx/>
              <a:buNone/>
              <a:defRPr/>
            </a:pPr>
            <a:endParaRPr lang="en-US" sz="2800"/>
          </a:p>
          <a:p>
            <a:pPr eaLnBrk="1" hangingPunct="1">
              <a:lnSpc>
                <a:spcPct val="80000"/>
              </a:lnSpc>
              <a:defRPr/>
            </a:pPr>
            <a:r>
              <a:rPr lang="en-US" sz="2800"/>
              <a:t>What alerted you to realize there was a spiritual need or problem?  How and by whom was the question of spiritual need introduced?</a:t>
            </a:r>
          </a:p>
          <a:p>
            <a:pPr eaLnBrk="1" hangingPunct="1">
              <a:lnSpc>
                <a:spcPct val="80000"/>
              </a:lnSpc>
              <a:buFontTx/>
              <a:buNone/>
              <a:defRPr/>
            </a:pPr>
            <a:endParaRPr lang="en-US" sz="2800"/>
          </a:p>
          <a:p>
            <a:pPr eaLnBrk="1" hangingPunct="1">
              <a:lnSpc>
                <a:spcPct val="80000"/>
              </a:lnSpc>
              <a:defRPr/>
            </a:pPr>
            <a:r>
              <a:rPr lang="en-US" sz="2800"/>
              <a:t>Have there been any times when you attempted to give spiritual care that the outcome was not what you hoped for?</a:t>
            </a:r>
          </a:p>
          <a:p>
            <a:pPr eaLnBrk="1" hangingPunct="1">
              <a:lnSpc>
                <a:spcPct val="80000"/>
              </a:lnSpc>
              <a:defRPr/>
            </a:pPr>
            <a:endParaRPr lang="en-US" sz="2800"/>
          </a:p>
        </p:txBody>
      </p:sp>
      <p:sp>
        <p:nvSpPr>
          <p:cNvPr id="5" name="Slide Number Placeholder 5">
            <a:extLst>
              <a:ext uri="{FF2B5EF4-FFF2-40B4-BE49-F238E27FC236}">
                <a16:creationId xmlns:a16="http://schemas.microsoft.com/office/drawing/2014/main" id="{CCDE2BA9-9857-30D5-9331-A626296BEEE9}"/>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40179F5-0F66-49FA-9370-66B9F71CCBDC}"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EBA604C0-8691-0DC9-826D-EFB6DA319108}"/>
              </a:ext>
            </a:extLst>
          </p:cNvPr>
          <p:cNvSpPr>
            <a:spLocks noGrp="1" noChangeArrowheads="1"/>
          </p:cNvSpPr>
          <p:nvPr>
            <p:ph type="title"/>
          </p:nvPr>
        </p:nvSpPr>
        <p:spPr/>
        <p:txBody>
          <a:bodyPr/>
          <a:lstStyle/>
          <a:p>
            <a:pPr eaLnBrk="1" hangingPunct="1">
              <a:defRPr/>
            </a:pPr>
            <a:r>
              <a:rPr lang="en-US" sz="4000"/>
              <a:t>Data Analysis: </a:t>
            </a:r>
            <a:br>
              <a:rPr lang="en-US" sz="4000"/>
            </a:br>
            <a:r>
              <a:rPr lang="en-US" sz="4000"/>
              <a:t>All Tortoise, No Hare!</a:t>
            </a:r>
          </a:p>
        </p:txBody>
      </p:sp>
      <p:sp>
        <p:nvSpPr>
          <p:cNvPr id="177155" name="Rectangle 3">
            <a:extLst>
              <a:ext uri="{FF2B5EF4-FFF2-40B4-BE49-F238E27FC236}">
                <a16:creationId xmlns:a16="http://schemas.microsoft.com/office/drawing/2014/main" id="{E24AE4B2-A0DB-1655-0713-76146D983FF6}"/>
              </a:ext>
            </a:extLst>
          </p:cNvPr>
          <p:cNvSpPr>
            <a:spLocks noGrp="1" noChangeArrowheads="1"/>
          </p:cNvSpPr>
          <p:nvPr>
            <p:ph idx="1"/>
          </p:nvPr>
        </p:nvSpPr>
        <p:spPr>
          <a:xfrm>
            <a:off x="457200" y="2286000"/>
            <a:ext cx="8229600" cy="4114800"/>
          </a:xfrm>
        </p:spPr>
        <p:txBody>
          <a:bodyPr>
            <a:normAutofit lnSpcReduction="10000"/>
          </a:bodyPr>
          <a:lstStyle/>
          <a:p>
            <a:pPr eaLnBrk="1" hangingPunct="1">
              <a:lnSpc>
                <a:spcPct val="80000"/>
              </a:lnSpc>
              <a:defRPr/>
            </a:pPr>
            <a:r>
              <a:rPr lang="en-US" sz="2800"/>
              <a:t>1999 - Line-by-line analysis by 2 investigators</a:t>
            </a:r>
          </a:p>
          <a:p>
            <a:pPr eaLnBrk="1" hangingPunct="1">
              <a:lnSpc>
                <a:spcPct val="80000"/>
              </a:lnSpc>
              <a:defRPr/>
            </a:pPr>
            <a:r>
              <a:rPr lang="en-US" sz="2800"/>
              <a:t>Investigators code and memo independently using constant comparative technique</a:t>
            </a:r>
          </a:p>
          <a:p>
            <a:pPr eaLnBrk="1" hangingPunct="1">
              <a:lnSpc>
                <a:spcPct val="80000"/>
              </a:lnSpc>
              <a:defRPr/>
            </a:pPr>
            <a:r>
              <a:rPr lang="en-US" sz="2800"/>
              <a:t>Generation of codes, categories</a:t>
            </a:r>
          </a:p>
          <a:p>
            <a:pPr eaLnBrk="1" hangingPunct="1">
              <a:lnSpc>
                <a:spcPct val="80000"/>
              </a:lnSpc>
              <a:defRPr/>
            </a:pPr>
            <a:r>
              <a:rPr lang="en-US" sz="2800"/>
              <a:t>Added more interviews</a:t>
            </a:r>
          </a:p>
          <a:p>
            <a:pPr eaLnBrk="1" hangingPunct="1">
              <a:lnSpc>
                <a:spcPct val="80000"/>
              </a:lnSpc>
              <a:defRPr/>
            </a:pPr>
            <a:r>
              <a:rPr lang="en-US" sz="2800"/>
              <a:t>2000 - Moved all data and analysis to ‘Nvivo’</a:t>
            </a:r>
          </a:p>
          <a:p>
            <a:pPr eaLnBrk="1" hangingPunct="1">
              <a:lnSpc>
                <a:spcPct val="80000"/>
              </a:lnSpc>
              <a:defRPr/>
            </a:pPr>
            <a:r>
              <a:rPr lang="en-US" sz="2800"/>
              <a:t>Added more interviews; focus on analyzing in depth only the PN interviews</a:t>
            </a:r>
          </a:p>
          <a:p>
            <a:pPr eaLnBrk="1" hangingPunct="1">
              <a:lnSpc>
                <a:spcPct val="80000"/>
              </a:lnSpc>
              <a:defRPr/>
            </a:pPr>
            <a:r>
              <a:rPr lang="en-US" sz="2800"/>
              <a:t>2001 - emergence of core category: BGN</a:t>
            </a:r>
          </a:p>
          <a:p>
            <a:pPr eaLnBrk="1" hangingPunct="1">
              <a:lnSpc>
                <a:spcPct val="80000"/>
              </a:lnSpc>
              <a:defRPr/>
            </a:pPr>
            <a:r>
              <a:rPr lang="en-US" sz="2800"/>
              <a:t>2002 - building of theory</a:t>
            </a:r>
          </a:p>
        </p:txBody>
      </p:sp>
      <p:sp>
        <p:nvSpPr>
          <p:cNvPr id="5" name="Slide Number Placeholder 5">
            <a:extLst>
              <a:ext uri="{FF2B5EF4-FFF2-40B4-BE49-F238E27FC236}">
                <a16:creationId xmlns:a16="http://schemas.microsoft.com/office/drawing/2014/main" id="{87470B46-B9B3-2904-3BD8-3792E98C0FDF}"/>
              </a:ext>
            </a:extLst>
          </p:cNvPr>
          <p:cNvSpPr>
            <a:spLocks noGrp="1"/>
          </p:cNvSpPr>
          <p:nvPr>
            <p:ph type="sldNum" sz="quarter" idx="12"/>
          </p:nvPr>
        </p:nvSpPr>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DE2A9C83-9789-41B1-ADE6-666029595D12}" type="slidenum">
              <a:rPr lang="en-US" altLang="en-US" sz="1400">
                <a:latin typeface="Arial" panose="020B0604020202020204" pitchFamily="34" charset="0"/>
              </a:rPr>
              <a:pPr/>
              <a:t>9</a:t>
            </a:fld>
            <a:endParaRPr lang="en-US" altLang="en-US" sz="140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13679</TotalTime>
  <Words>5513</Words>
  <Application>Microsoft Office PowerPoint</Application>
  <PresentationFormat>On-screen Show (4:3)</PresentationFormat>
  <Paragraphs>383</Paragraphs>
  <Slides>34</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Tahoma</vt:lpstr>
      <vt:lpstr>Times New Roman</vt:lpstr>
      <vt:lpstr>Trebuchet MS</vt:lpstr>
      <vt:lpstr>Wingdings 3</vt:lpstr>
      <vt:lpstr>Facet</vt:lpstr>
      <vt:lpstr>Photo Editor Photo</vt:lpstr>
      <vt:lpstr>A Theory of Spiritual Care  Giving in Parish Nursing Practice</vt:lpstr>
      <vt:lpstr>APU First PN Grads 1999</vt:lpstr>
      <vt:lpstr>Parish Nursing in the  Christian Church</vt:lpstr>
      <vt:lpstr>Purpose/Objective</vt:lpstr>
      <vt:lpstr>Design – Grounded Theory</vt:lpstr>
      <vt:lpstr>Population &amp; Sample</vt:lpstr>
      <vt:lpstr>Methods &amp; Setting</vt:lpstr>
      <vt:lpstr>Sample Interview Questions</vt:lpstr>
      <vt:lpstr>Data Analysis:  All Tortoise, No Hare!</vt:lpstr>
      <vt:lpstr>Theory: Bringing God Near ©</vt:lpstr>
      <vt:lpstr>Bringing God Near:  A theory of spiritual care giving * ©</vt:lpstr>
      <vt:lpstr>Difference between this theory and nursing process</vt:lpstr>
      <vt:lpstr>PowerPoint Presentation</vt:lpstr>
      <vt:lpstr>Bringing God Near (BGN) ©</vt:lpstr>
      <vt:lpstr>Bringing God Near (BGN) ©</vt:lpstr>
      <vt:lpstr>Phase 1: Trusting God</vt:lpstr>
      <vt:lpstr>Phase 1: Trusting God</vt:lpstr>
      <vt:lpstr>Trusting God</vt:lpstr>
      <vt:lpstr>Phase 2: Forming the Relationship</vt:lpstr>
      <vt:lpstr>Phase 2: Forming the Relationship</vt:lpstr>
      <vt:lpstr>Phase 2: Forming the Relationship</vt:lpstr>
      <vt:lpstr>Phase 3: Opening to God *</vt:lpstr>
      <vt:lpstr>Examples of Patient Spiritual Needs – from literature and our experience. </vt:lpstr>
      <vt:lpstr>Phase 3: Opening to God</vt:lpstr>
      <vt:lpstr>Phase 3: Opening to God   A Spirit-to-Spirit Connection</vt:lpstr>
      <vt:lpstr>Phase 4: Activating or  Nurturing Faith</vt:lpstr>
      <vt:lpstr>Phase 4: Activating or  Nurturing Faith</vt:lpstr>
      <vt:lpstr>Phase 4: Activating or  Nurturing Faith-applied to pt need/concern.</vt:lpstr>
      <vt:lpstr>Phase 4: Activating or  Nurturing Faith</vt:lpstr>
      <vt:lpstr>Phase 5: Recognizing Spiritual Renewal or Growth</vt:lpstr>
      <vt:lpstr>Phase 5: Recognizing Spiritual Renewal or Growth</vt:lpstr>
      <vt:lpstr>Phase 5: Recognizing Spiritual Renewal or Growth *</vt:lpstr>
      <vt:lpstr>Summary of Findings</vt:lpstr>
      <vt:lpstr>Conclusions</vt:lpstr>
    </vt:vector>
  </TitlesOfParts>
  <Company>Azusa Pacific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&amp; leslie</dc:creator>
  <cp:lastModifiedBy>Donna Callaghan</cp:lastModifiedBy>
  <cp:revision>511</cp:revision>
  <dcterms:created xsi:type="dcterms:W3CDTF">2003-03-14T17:30:25Z</dcterms:created>
  <dcterms:modified xsi:type="dcterms:W3CDTF">2023-12-07T13:50:20Z</dcterms:modified>
</cp:coreProperties>
</file>