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41"/>
  </p:notesMasterIdLst>
  <p:sldIdLst>
    <p:sldId id="256" r:id="rId5"/>
    <p:sldId id="257" r:id="rId6"/>
    <p:sldId id="260" r:id="rId7"/>
    <p:sldId id="275" r:id="rId8"/>
    <p:sldId id="258" r:id="rId9"/>
    <p:sldId id="261" r:id="rId10"/>
    <p:sldId id="273" r:id="rId11"/>
    <p:sldId id="259" r:id="rId12"/>
    <p:sldId id="262" r:id="rId13"/>
    <p:sldId id="263" r:id="rId14"/>
    <p:sldId id="265" r:id="rId15"/>
    <p:sldId id="266" r:id="rId16"/>
    <p:sldId id="267" r:id="rId17"/>
    <p:sldId id="264" r:id="rId18"/>
    <p:sldId id="268" r:id="rId19"/>
    <p:sldId id="269" r:id="rId20"/>
    <p:sldId id="270" r:id="rId21"/>
    <p:sldId id="276" r:id="rId22"/>
    <p:sldId id="272" r:id="rId23"/>
    <p:sldId id="274" r:id="rId24"/>
    <p:sldId id="280" r:id="rId25"/>
    <p:sldId id="277" r:id="rId26"/>
    <p:sldId id="278" r:id="rId27"/>
    <p:sldId id="279"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966012-1D05-44FE-94F5-2152901C71A0}" v="135" dt="2022-03-16T22:16:55.2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0" d="100"/>
          <a:sy n="110" d="100"/>
        </p:scale>
        <p:origin x="342" y="102"/>
      </p:cViewPr>
      <p:guideLst>
        <p:guide orient="horz" pos="2160"/>
        <p:guide pos="3840"/>
      </p:guideLst>
    </p:cSldViewPr>
  </p:slideViewPr>
  <p:notesTextViewPr>
    <p:cViewPr>
      <p:scale>
        <a:sx n="1" d="1"/>
        <a:sy n="1" d="1"/>
      </p:scale>
      <p:origin x="0" y="0"/>
    </p:cViewPr>
  </p:notesTextViewPr>
  <p:sorterViewPr>
    <p:cViewPr>
      <p:scale>
        <a:sx n="100" d="100"/>
        <a:sy n="100" d="100"/>
      </p:scale>
      <p:origin x="0" y="-1326"/>
    </p:cViewPr>
  </p:sorterViewPr>
  <p:notesViewPr>
    <p:cSldViewPr snapToGrid="0">
      <p:cViewPr>
        <p:scale>
          <a:sx n="200" d="100"/>
          <a:sy n="200" d="100"/>
        </p:scale>
        <p:origin x="-432" y="15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579415-23CE-4495-9551-DEC2296DDEF3}" type="datetimeFigureOut">
              <a:rPr lang="en-US" smtClean="0"/>
              <a:t>3/17/2022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C1C62F-7BDF-42FC-90B1-C09D7DCC0EC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When FCNs terminate their positions, either voluntarily or involuntarily; and/or FCN and Health Ministry programs are eliminated, deep losses are felt</a:t>
            </a:r>
          </a:p>
        </p:txBody>
      </p:sp>
      <p:sp>
        <p:nvSpPr>
          <p:cNvPr id="4" name="Slide Number Placeholder 3"/>
          <p:cNvSpPr>
            <a:spLocks noGrp="1"/>
          </p:cNvSpPr>
          <p:nvPr>
            <p:ph type="sldNum" sz="quarter" idx="10"/>
          </p:nvPr>
        </p:nvSpPr>
        <p:spPr/>
        <p:txBody>
          <a:bodyPr/>
          <a:lstStyle/>
          <a:p>
            <a:fld id="{CDC1C62F-7BDF-42FC-90B1-C09D7DCC0ECF}" type="slidenum">
              <a:rPr lang="en-US" smtClean="0"/>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a:t>When termination of FCNs resulted because of a leadership change, organizational restructuring,  and either not being a strategic priority to leadership, or a financial priority for the faith community </a:t>
            </a:r>
          </a:p>
          <a:p>
            <a:r>
              <a:rPr lang="en-US" dirty="0"/>
              <a:t>  The FCN should anticipate the probability that each time there is a new pastor, change in reporting structure, financial hardship, or personal crisis, the FCN position may be at risk for elimination. </a:t>
            </a:r>
          </a:p>
          <a:p>
            <a:endParaRPr lang="en-US" dirty="0"/>
          </a:p>
          <a:p>
            <a:r>
              <a:rPr lang="en-US" dirty="0"/>
              <a:t>It is imperative that both the faith leader and FCN understand their individual roles and how the roles are enhanced by collaboration, discussing what skills and knowledge each contributes. The nurse should be aware the faith leader may not have worked with a faith community nursing program before and might feel threatened. (Catholic Health Association of the United States, 2016, as cited in Solari-Twadell &amp; Ziebarth, 2020a)</a:t>
            </a:r>
          </a:p>
          <a:p>
            <a:endParaRPr lang="en-US" dirty="0"/>
          </a:p>
        </p:txBody>
      </p:sp>
      <p:sp>
        <p:nvSpPr>
          <p:cNvPr id="4" name="Slide Number Placeholder 3"/>
          <p:cNvSpPr>
            <a:spLocks noGrp="1"/>
          </p:cNvSpPr>
          <p:nvPr>
            <p:ph type="sldNum" sz="quarter" idx="10"/>
          </p:nvPr>
        </p:nvSpPr>
        <p:spPr/>
        <p:txBody>
          <a:bodyPr/>
          <a:lstStyle/>
          <a:p>
            <a:fld id="{CDC1C62F-7BDF-42FC-90B1-C09D7DCC0ECF}" type="slidenum">
              <a:rPr lang="en-US" smtClean="0"/>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a:t>When termination of FCNs resulted because of a leadership change, organizational restructuring,  and either not being a strategic priority to leadership, or a financial priority for the faith community </a:t>
            </a:r>
          </a:p>
          <a:p>
            <a:r>
              <a:rPr lang="en-US" dirty="0"/>
              <a:t>  The FCN should anticipate the probability that each time there is a new pastor, change in reporting structure, financial hardship, or personal crisis, the FCN position may be at risk for elimination. </a:t>
            </a:r>
          </a:p>
          <a:p>
            <a:endParaRPr lang="en-US" dirty="0"/>
          </a:p>
          <a:p>
            <a:r>
              <a:rPr lang="en-US" dirty="0"/>
              <a:t>It is imperative that both the faith leader and FCN understand their individual roles and how the roles are enhanced by collaboration, discussing what skills and knowledge each contributes. The nurse should be aware the faith leader may not have worked with a faith community nursing program before and might feel threatened. (Catholic Health Association of the United States, 2016, as cited in Solari-Twadell &amp; Ziebarth, 2020a)</a:t>
            </a:r>
          </a:p>
          <a:p>
            <a:endParaRPr lang="en-US" dirty="0"/>
          </a:p>
        </p:txBody>
      </p:sp>
      <p:sp>
        <p:nvSpPr>
          <p:cNvPr id="4" name="Slide Number Placeholder 3"/>
          <p:cNvSpPr>
            <a:spLocks noGrp="1"/>
          </p:cNvSpPr>
          <p:nvPr>
            <p:ph type="sldNum" sz="quarter" idx="10"/>
          </p:nvPr>
        </p:nvSpPr>
        <p:spPr/>
        <p:txBody>
          <a:bodyPr/>
          <a:lstStyle/>
          <a:p>
            <a:fld id="{CDC1C62F-7BDF-42FC-90B1-C09D7DCC0ECF}" type="slidenum">
              <a:rPr lang="en-US" smtClean="0"/>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Using Bridges’ Transition model (2017), one can turn that potentially chaotic, negative, anxious period between letting go of the termination and old position (called the neutral zone),  into a time of creativity, innovation, and hope as a new beginning is anticipated.</a:t>
            </a:r>
          </a:p>
          <a:p>
            <a:endParaRPr lang="en-US" dirty="0"/>
          </a:p>
          <a:p>
            <a:r>
              <a:rPr lang="en-US" dirty="0"/>
              <a:t>the Model for Healthy Living, an evidence-based framework (downloadable from Church Health at www.store.churchhealth.org) is used to assess wholistic wellness and the interconnectedness of body and spirit.</a:t>
            </a:r>
          </a:p>
        </p:txBody>
      </p:sp>
      <p:sp>
        <p:nvSpPr>
          <p:cNvPr id="4" name="Slide Number Placeholder 3"/>
          <p:cNvSpPr>
            <a:spLocks noGrp="1"/>
          </p:cNvSpPr>
          <p:nvPr>
            <p:ph type="sldNum" sz="quarter" idx="10"/>
          </p:nvPr>
        </p:nvSpPr>
        <p:spPr/>
        <p:txBody>
          <a:bodyPr/>
          <a:lstStyle/>
          <a:p>
            <a:fld id="{CDC1C62F-7BDF-42FC-90B1-C09D7DCC0ECF}" type="slidenum">
              <a:rPr lang="en-US" smtClean="0"/>
              <a:t>32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Using Bridges’ Transition model (2017), one can turn that potentially chaotic, negative, anxious period between letting go of the termination and old position (called the neutral zone),  into a time of creativity, innovation, and hope as a new beginning is anticipated.</a:t>
            </a:r>
          </a:p>
          <a:p>
            <a:endParaRPr lang="en-US" dirty="0"/>
          </a:p>
          <a:p>
            <a:r>
              <a:rPr lang="en-US" dirty="0"/>
              <a:t>the Model for Healthy Living, an evidence-based framework (downloadable from Church Health at www.store.churchhealth.org) is used to assess wholistic wellness and the interconnectedness of body and spirit.</a:t>
            </a:r>
          </a:p>
        </p:txBody>
      </p:sp>
      <p:sp>
        <p:nvSpPr>
          <p:cNvPr id="4" name="Slide Number Placeholder 3"/>
          <p:cNvSpPr>
            <a:spLocks noGrp="1"/>
          </p:cNvSpPr>
          <p:nvPr>
            <p:ph type="sldNum" sz="quarter" idx="10"/>
          </p:nvPr>
        </p:nvSpPr>
        <p:spPr/>
        <p:txBody>
          <a:bodyPr/>
          <a:lstStyle/>
          <a:p>
            <a:fld id="{CDC1C62F-7BDF-42FC-90B1-C09D7DCC0ECF}" type="slidenum">
              <a:rPr lang="en-US" smtClean="0"/>
              <a:t>33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0700730-4EC7-4A31-B6BB-D0DA96E25664}" type="datetimeFigureOut">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9E01C-A732-49EA-9A4E-B8EDE5B850B4}" type="slidenum">
              <a:rPr lang="en-US" smtClean="0"/>
              <a:pPr/>
              <a:t>‹#›</a:t>
            </a:fld>
            <a:endParaRPr lang="en-US"/>
          </a:p>
        </p:txBody>
      </p:sp>
    </p:spTree>
    <p:extLst>
      <p:ext uri="{BB962C8B-B14F-4D97-AF65-F5344CB8AC3E}">
        <p14:creationId xmlns:p14="http://schemas.microsoft.com/office/powerpoint/2010/main" val="1849373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00730-4EC7-4A31-B6BB-D0DA96E25664}" type="datetimeFigureOut">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9E01C-A732-49EA-9A4E-B8EDE5B850B4}" type="slidenum">
              <a:rPr lang="en-US" smtClean="0"/>
              <a:pPr/>
              <a:t>‹#›</a:t>
            </a:fld>
            <a:endParaRPr lang="en-US"/>
          </a:p>
        </p:txBody>
      </p:sp>
    </p:spTree>
    <p:extLst>
      <p:ext uri="{BB962C8B-B14F-4D97-AF65-F5344CB8AC3E}">
        <p14:creationId xmlns:p14="http://schemas.microsoft.com/office/powerpoint/2010/main" val="175431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00730-4EC7-4A31-B6BB-D0DA96E25664}" type="datetimeFigureOut">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9E01C-A732-49EA-9A4E-B8EDE5B850B4}" type="slidenum">
              <a:rPr lang="en-US" smtClean="0"/>
              <a:pPr/>
              <a:t>‹#›</a:t>
            </a:fld>
            <a:endParaRPr lang="en-US"/>
          </a:p>
        </p:txBody>
      </p:sp>
    </p:spTree>
    <p:extLst>
      <p:ext uri="{BB962C8B-B14F-4D97-AF65-F5344CB8AC3E}">
        <p14:creationId xmlns:p14="http://schemas.microsoft.com/office/powerpoint/2010/main" val="19475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00730-4EC7-4A31-B6BB-D0DA96E25664}" type="datetimeFigureOut">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9E01C-A732-49EA-9A4E-B8EDE5B850B4}" type="slidenum">
              <a:rPr lang="en-US" smtClean="0"/>
              <a:pPr/>
              <a:t>‹#›</a:t>
            </a:fld>
            <a:endParaRPr lang="en-US"/>
          </a:p>
        </p:txBody>
      </p:sp>
    </p:spTree>
    <p:extLst>
      <p:ext uri="{BB962C8B-B14F-4D97-AF65-F5344CB8AC3E}">
        <p14:creationId xmlns:p14="http://schemas.microsoft.com/office/powerpoint/2010/main" val="3252137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700730-4EC7-4A31-B6BB-D0DA96E25664}" type="datetimeFigureOut">
              <a:rPr lang="en-US" smtClean="0"/>
              <a:pPr/>
              <a:t>3/17/2022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9E01C-A732-49EA-9A4E-B8EDE5B850B4}" type="slidenum">
              <a:rPr lang="en-US" smtClean="0"/>
              <a:pPr/>
              <a:t>‹#›</a:t>
            </a:fld>
            <a:endParaRPr lang="en-US"/>
          </a:p>
        </p:txBody>
      </p:sp>
    </p:spTree>
    <p:extLst>
      <p:ext uri="{BB962C8B-B14F-4D97-AF65-F5344CB8AC3E}">
        <p14:creationId xmlns:p14="http://schemas.microsoft.com/office/powerpoint/2010/main" val="1652919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700730-4EC7-4A31-B6BB-D0DA96E25664}" type="datetimeFigureOut">
              <a:rPr lang="en-US" smtClean="0"/>
              <a:pPr/>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9E01C-A732-49EA-9A4E-B8EDE5B850B4}" type="slidenum">
              <a:rPr lang="en-US" smtClean="0"/>
              <a:pPr/>
              <a:t>‹#›</a:t>
            </a:fld>
            <a:endParaRPr lang="en-US"/>
          </a:p>
        </p:txBody>
      </p:sp>
    </p:spTree>
    <p:extLst>
      <p:ext uri="{BB962C8B-B14F-4D97-AF65-F5344CB8AC3E}">
        <p14:creationId xmlns:p14="http://schemas.microsoft.com/office/powerpoint/2010/main" val="2019532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700730-4EC7-4A31-B6BB-D0DA96E25664}" type="datetimeFigureOut">
              <a:rPr lang="en-US" smtClean="0"/>
              <a:pPr/>
              <a:t>3/17/2022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59E01C-A732-49EA-9A4E-B8EDE5B850B4}" type="slidenum">
              <a:rPr lang="en-US" smtClean="0"/>
              <a:pPr/>
              <a:t>‹#›</a:t>
            </a:fld>
            <a:endParaRPr lang="en-US"/>
          </a:p>
        </p:txBody>
      </p:sp>
    </p:spTree>
    <p:extLst>
      <p:ext uri="{BB962C8B-B14F-4D97-AF65-F5344CB8AC3E}">
        <p14:creationId xmlns:p14="http://schemas.microsoft.com/office/powerpoint/2010/main" val="396552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700730-4EC7-4A31-B6BB-D0DA96E25664}" type="datetimeFigureOut">
              <a:rPr lang="en-US" smtClean="0"/>
              <a:pPr/>
              <a:t>3/17/2022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59E01C-A732-49EA-9A4E-B8EDE5B850B4}" type="slidenum">
              <a:rPr lang="en-US" smtClean="0"/>
              <a:pPr/>
              <a:t>‹#›</a:t>
            </a:fld>
            <a:endParaRPr lang="en-US"/>
          </a:p>
        </p:txBody>
      </p:sp>
    </p:spTree>
    <p:extLst>
      <p:ext uri="{BB962C8B-B14F-4D97-AF65-F5344CB8AC3E}">
        <p14:creationId xmlns:p14="http://schemas.microsoft.com/office/powerpoint/2010/main" val="1794054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00730-4EC7-4A31-B6BB-D0DA96E25664}" type="datetimeFigureOut">
              <a:rPr lang="en-US" smtClean="0"/>
              <a:pPr/>
              <a:t>3/17/2022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59E01C-A732-49EA-9A4E-B8EDE5B850B4}" type="slidenum">
              <a:rPr lang="en-US" smtClean="0"/>
              <a:pPr/>
              <a:t>‹#›</a:t>
            </a:fld>
            <a:endParaRPr lang="en-US"/>
          </a:p>
        </p:txBody>
      </p:sp>
    </p:spTree>
    <p:extLst>
      <p:ext uri="{BB962C8B-B14F-4D97-AF65-F5344CB8AC3E}">
        <p14:creationId xmlns:p14="http://schemas.microsoft.com/office/powerpoint/2010/main" val="3937695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700730-4EC7-4A31-B6BB-D0DA96E25664}" type="datetimeFigureOut">
              <a:rPr lang="en-US" smtClean="0"/>
              <a:pPr/>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9E01C-A732-49EA-9A4E-B8EDE5B850B4}" type="slidenum">
              <a:rPr lang="en-US" smtClean="0"/>
              <a:pPr/>
              <a:t>‹#›</a:t>
            </a:fld>
            <a:endParaRPr lang="en-US"/>
          </a:p>
        </p:txBody>
      </p:sp>
    </p:spTree>
    <p:extLst>
      <p:ext uri="{BB962C8B-B14F-4D97-AF65-F5344CB8AC3E}">
        <p14:creationId xmlns:p14="http://schemas.microsoft.com/office/powerpoint/2010/main" val="286596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700730-4EC7-4A31-B6BB-D0DA96E25664}" type="datetimeFigureOut">
              <a:rPr lang="en-US" smtClean="0"/>
              <a:pPr/>
              <a:t>3/17/2022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9E01C-A732-49EA-9A4E-B8EDE5B850B4}" type="slidenum">
              <a:rPr lang="en-US" smtClean="0"/>
              <a:pPr/>
              <a:t>‹#›</a:t>
            </a:fld>
            <a:endParaRPr lang="en-US"/>
          </a:p>
        </p:txBody>
      </p:sp>
    </p:spTree>
    <p:extLst>
      <p:ext uri="{BB962C8B-B14F-4D97-AF65-F5344CB8AC3E}">
        <p14:creationId xmlns:p14="http://schemas.microsoft.com/office/powerpoint/2010/main" val="1179123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00730-4EC7-4A31-B6BB-D0DA96E25664}" type="datetimeFigureOut">
              <a:rPr lang="en-US" smtClean="0"/>
              <a:pPr/>
              <a:t>3/17/2022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59E01C-A732-49EA-9A4E-B8EDE5B850B4}" type="slidenum">
              <a:rPr lang="en-US" smtClean="0"/>
              <a:pPr/>
              <a:t>‹#›</a:t>
            </a:fld>
            <a:endParaRPr lang="en-US"/>
          </a:p>
        </p:txBody>
      </p:sp>
    </p:spTree>
    <p:extLst>
      <p:ext uri="{BB962C8B-B14F-4D97-AF65-F5344CB8AC3E}">
        <p14:creationId xmlns:p14="http://schemas.microsoft.com/office/powerpoint/2010/main" val="77886080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doi.org/10.1176/ps.42.6.624" TargetMode="External"/><Relationship Id="rId2" Type="http://schemas.openxmlformats.org/officeDocument/2006/relationships/hyperlink" Target="https://www.chausa.org/docs/default-source/eldercare/improving-the-"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dziebarth@herzing.edu" TargetMode="External"/><Relationship Id="rId2" Type="http://schemas.openxmlformats.org/officeDocument/2006/relationships/hyperlink" Target="mailto:knightenmarylynne@hotmail.com"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Faith Community Nursing Termination</a:t>
            </a:r>
          </a:p>
        </p:txBody>
      </p:sp>
      <p:sp>
        <p:nvSpPr>
          <p:cNvPr id="3" name="Subtitle 2"/>
          <p:cNvSpPr>
            <a:spLocks noGrp="1"/>
          </p:cNvSpPr>
          <p:nvPr>
            <p:ph type="subTitle" idx="1"/>
          </p:nvPr>
        </p:nvSpPr>
        <p:spPr>
          <a:xfrm>
            <a:off x="1668026" y="1949380"/>
            <a:ext cx="8999974" cy="4675355"/>
          </a:xfrm>
        </p:spPr>
        <p:txBody>
          <a:bodyPr>
            <a:normAutofit lnSpcReduction="10000"/>
          </a:bodyPr>
          <a:lstStyle/>
          <a:p>
            <a:endParaRPr lang="en-US" dirty="0"/>
          </a:p>
          <a:p>
            <a:endParaRPr lang="en-US" dirty="0"/>
          </a:p>
          <a:p>
            <a:endParaRPr lang="en-US" dirty="0"/>
          </a:p>
          <a:p>
            <a:endParaRPr lang="en-US" dirty="0"/>
          </a:p>
          <a:p>
            <a:r>
              <a:rPr lang="en-US" dirty="0"/>
              <a:t>Presentation and Discussion facilitated by </a:t>
            </a:r>
          </a:p>
          <a:p>
            <a:r>
              <a:rPr lang="en-US" dirty="0"/>
              <a:t>Dr. Deborah Ziebarth</a:t>
            </a:r>
          </a:p>
          <a:p>
            <a:endParaRPr lang="en-US" dirty="0"/>
          </a:p>
          <a:p>
            <a:endParaRPr lang="en-US" dirty="0"/>
          </a:p>
          <a:p>
            <a:r>
              <a:rPr lang="en-US" dirty="0"/>
              <a:t>Authors</a:t>
            </a:r>
          </a:p>
          <a:p>
            <a:r>
              <a:rPr lang="en-US" sz="1600" dirty="0"/>
              <a:t>Deborah Ziebarth, PhD, MSN, RN-BC</a:t>
            </a:r>
          </a:p>
          <a:p>
            <a:r>
              <a:rPr lang="en-US" sz="1600" dirty="0"/>
              <a:t>Mary Lynne Knighten, DNP, RN, NEA-BC</a:t>
            </a:r>
          </a:p>
        </p:txBody>
      </p:sp>
    </p:spTree>
    <p:extLst>
      <p:ext uri="{BB962C8B-B14F-4D97-AF65-F5344CB8AC3E}">
        <p14:creationId xmlns:p14="http://schemas.microsoft.com/office/powerpoint/2010/main" val="2121376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normAutofit/>
          </a:bodyPr>
          <a:lstStyle/>
          <a:p>
            <a:r>
              <a:rPr lang="en-US" dirty="0"/>
              <a:t>A survey was developed to explore faith community nurses (FCNs) experiencing termination. </a:t>
            </a:r>
          </a:p>
          <a:p>
            <a:r>
              <a:rPr lang="en-US" dirty="0"/>
              <a:t>A Delphi method to test construct and face validity was implemented. Questions were revised based on feedback and </a:t>
            </a:r>
            <a:r>
              <a:rPr lang="en-US" i="1" dirty="0"/>
              <a:t>Survey Monkey</a:t>
            </a:r>
            <a:r>
              <a:rPr lang="en-US" dirty="0"/>
              <a:t> </a:t>
            </a:r>
            <a:r>
              <a:rPr lang="en-US" i="1" dirty="0"/>
              <a:t>LLC </a:t>
            </a:r>
            <a:r>
              <a:rPr lang="en-US" dirty="0"/>
              <a:t>(2012) was used to reach as many FCNs as possible. </a:t>
            </a:r>
          </a:p>
          <a:p>
            <a:pPr marL="0" indent="0">
              <a:buNone/>
            </a:pPr>
            <a:r>
              <a:rPr lang="en-US" dirty="0"/>
              <a:t> </a:t>
            </a:r>
          </a:p>
          <a:p>
            <a:endParaRPr lang="en-US" dirty="0"/>
          </a:p>
        </p:txBody>
      </p:sp>
    </p:spTree>
    <p:extLst>
      <p:ext uri="{BB962C8B-B14F-4D97-AF65-F5344CB8AC3E}">
        <p14:creationId xmlns:p14="http://schemas.microsoft.com/office/powerpoint/2010/main" val="1228268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 1</a:t>
            </a:r>
          </a:p>
        </p:txBody>
      </p:sp>
      <p:sp>
        <p:nvSpPr>
          <p:cNvPr id="3" name="Content Placeholder 2"/>
          <p:cNvSpPr>
            <a:spLocks noGrp="1"/>
          </p:cNvSpPr>
          <p:nvPr>
            <p:ph idx="1"/>
          </p:nvPr>
        </p:nvSpPr>
        <p:spPr/>
        <p:txBody>
          <a:bodyPr/>
          <a:lstStyle/>
          <a:p>
            <a:r>
              <a:rPr lang="en-US" dirty="0"/>
              <a:t>A total of 264 FCNs responded to the survey’s first question and </a:t>
            </a:r>
            <a:r>
              <a:rPr lang="en-US" dirty="0">
                <a:highlight>
                  <a:srgbClr val="FFFF00"/>
                </a:highlight>
              </a:rPr>
              <a:t>87</a:t>
            </a:r>
            <a:r>
              <a:rPr lang="en-US" dirty="0"/>
              <a:t> respondents, who experienced termination, continued to answer the remaining questions. </a:t>
            </a:r>
          </a:p>
          <a:p>
            <a:r>
              <a:rPr lang="en-US" dirty="0"/>
              <a:t>Of the respondents, 23.69% (59) of them lost a position as a FCN and 12.73% (28) lost a position as a faith community nurse coordinator (FCNC).</a:t>
            </a:r>
          </a:p>
          <a:p>
            <a:r>
              <a:rPr lang="en-US" dirty="0"/>
              <a:t> A total of 46.58% of respondents who had been terminated (voluntarily or involuntarily) were in paid positions and 53.42% were in unpaid positions</a:t>
            </a:r>
          </a:p>
        </p:txBody>
      </p:sp>
    </p:spTree>
    <p:extLst>
      <p:ext uri="{BB962C8B-B14F-4D97-AF65-F5344CB8AC3E}">
        <p14:creationId xmlns:p14="http://schemas.microsoft.com/office/powerpoint/2010/main" val="2570561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3291"/>
          </a:xfrm>
        </p:spPr>
        <p:txBody>
          <a:bodyPr>
            <a:normAutofit fontScale="90000"/>
          </a:bodyPr>
          <a:lstStyle/>
          <a:p>
            <a:r>
              <a:rPr lang="en-US" b="1" dirty="0"/>
              <a:t>Question 2</a:t>
            </a:r>
          </a:p>
        </p:txBody>
      </p:sp>
      <p:sp>
        <p:nvSpPr>
          <p:cNvPr id="3" name="Content Placeholder 2"/>
          <p:cNvSpPr>
            <a:spLocks noGrp="1"/>
          </p:cNvSpPr>
          <p:nvPr>
            <p:ph idx="1"/>
          </p:nvPr>
        </p:nvSpPr>
        <p:spPr>
          <a:xfrm>
            <a:off x="838200" y="858416"/>
            <a:ext cx="10515600" cy="5766319"/>
          </a:xfrm>
        </p:spPr>
        <p:txBody>
          <a:bodyPr>
            <a:normAutofit fontScale="85000" lnSpcReduction="20000"/>
          </a:bodyPr>
          <a:lstStyle/>
          <a:p>
            <a:pPr marL="0" indent="0">
              <a:buNone/>
            </a:pPr>
            <a:r>
              <a:rPr lang="en-US" dirty="0"/>
              <a:t>The top ten reasons for the termination in descending order were: </a:t>
            </a:r>
          </a:p>
          <a:p>
            <a:pPr marL="514350" indent="-514350">
              <a:buFont typeface="+mj-lt"/>
              <a:buAutoNum type="arabicPeriod"/>
            </a:pPr>
            <a:r>
              <a:rPr lang="en-US" dirty="0"/>
              <a:t>Change in leadership 29.11% </a:t>
            </a:r>
          </a:p>
          <a:p>
            <a:pPr marL="514350" indent="-514350">
              <a:buFont typeface="+mj-lt"/>
              <a:buAutoNum type="arabicPeriod"/>
            </a:pPr>
            <a:r>
              <a:rPr lang="en-US" dirty="0"/>
              <a:t>Not a strategic priority to hospital or faith community leadership 26.58% </a:t>
            </a:r>
          </a:p>
          <a:p>
            <a:pPr marL="514350" indent="-514350">
              <a:buFont typeface="+mj-lt"/>
              <a:buAutoNum type="arabicPeriod"/>
            </a:pPr>
            <a:r>
              <a:rPr lang="en-US" dirty="0"/>
              <a:t>Organization restructuring 25.32% </a:t>
            </a:r>
          </a:p>
          <a:p>
            <a:pPr marL="514350" indent="-514350">
              <a:buFont typeface="+mj-lt"/>
              <a:buAutoNum type="arabicPeriod"/>
            </a:pPr>
            <a:r>
              <a:rPr lang="en-US" dirty="0"/>
              <a:t>Not a financial priority to hospital or health care organization 24.05%</a:t>
            </a:r>
          </a:p>
          <a:p>
            <a:pPr marL="514350" indent="-514350">
              <a:buFont typeface="+mj-lt"/>
              <a:buAutoNum type="arabicPeriod"/>
            </a:pPr>
            <a:r>
              <a:rPr lang="en-US" dirty="0"/>
              <a:t>Not a financial priority to the faith community leadership 21.52%</a:t>
            </a:r>
          </a:p>
          <a:p>
            <a:pPr marL="514350" indent="-514350">
              <a:buFont typeface="+mj-lt"/>
              <a:buAutoNum type="arabicPeriod"/>
            </a:pPr>
            <a:r>
              <a:rPr lang="en-US" dirty="0"/>
              <a:t>Personal reasons 20.25% </a:t>
            </a:r>
          </a:p>
          <a:p>
            <a:pPr marL="514350" indent="-514350">
              <a:buFont typeface="+mj-lt"/>
              <a:buAutoNum type="arabicPeriod"/>
            </a:pPr>
            <a:r>
              <a:rPr lang="en-US" dirty="0"/>
              <a:t>Startup was grant driven and funds ran out 11.39% </a:t>
            </a:r>
          </a:p>
          <a:p>
            <a:pPr marL="514350" indent="-514350">
              <a:buFont typeface="+mj-lt"/>
              <a:buAutoNum type="arabicPeriod"/>
            </a:pPr>
            <a:r>
              <a:rPr lang="en-US" dirty="0"/>
              <a:t>Retirement 11.39% </a:t>
            </a:r>
          </a:p>
          <a:p>
            <a:pPr marL="514350" indent="-514350">
              <a:buFont typeface="+mj-lt"/>
              <a:buAutoNum type="arabicPeriod"/>
            </a:pPr>
            <a:r>
              <a:rPr lang="en-US" dirty="0"/>
              <a:t>Health related 8.86%</a:t>
            </a:r>
          </a:p>
          <a:p>
            <a:pPr marL="514350" indent="-514350">
              <a:buFont typeface="+mj-lt"/>
              <a:buAutoNum type="arabicPeriod"/>
            </a:pPr>
            <a:r>
              <a:rPr lang="en-US" dirty="0"/>
              <a:t> Not the best fit 7.59%</a:t>
            </a:r>
          </a:p>
          <a:p>
            <a:r>
              <a:rPr lang="en-US" dirty="0"/>
              <a:t>Respondents were also given the opportunity to write comments </a:t>
            </a:r>
          </a:p>
          <a:p>
            <a:pPr marL="0" indent="0">
              <a:buNone/>
            </a:pPr>
            <a:r>
              <a:rPr lang="en-US" dirty="0"/>
              <a:t>Comments included factors that impacted termination such as low salary, stress, personality differences between FCN and leadership, personnel changes in church or hospital, declining membership and church closing.</a:t>
            </a:r>
          </a:p>
        </p:txBody>
      </p:sp>
    </p:spTree>
    <p:extLst>
      <p:ext uri="{BB962C8B-B14F-4D97-AF65-F5344CB8AC3E}">
        <p14:creationId xmlns:p14="http://schemas.microsoft.com/office/powerpoint/2010/main" val="1714957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 3 &amp; 4</a:t>
            </a:r>
          </a:p>
        </p:txBody>
      </p:sp>
      <p:sp>
        <p:nvSpPr>
          <p:cNvPr id="3" name="Content Placeholder 2"/>
          <p:cNvSpPr>
            <a:spLocks noGrp="1"/>
          </p:cNvSpPr>
          <p:nvPr>
            <p:ph idx="1"/>
          </p:nvPr>
        </p:nvSpPr>
        <p:spPr/>
        <p:txBody>
          <a:bodyPr>
            <a:normAutofit fontScale="77500" lnSpcReduction="20000"/>
          </a:bodyPr>
          <a:lstStyle/>
          <a:p>
            <a:r>
              <a:rPr lang="en-US" dirty="0"/>
              <a:t>A total of 32.61% of respondents sought out counseling at the time of FCN termination.  </a:t>
            </a:r>
          </a:p>
          <a:p>
            <a:pPr marL="0" indent="0">
              <a:buNone/>
            </a:pPr>
            <a:r>
              <a:rPr lang="en-US" dirty="0"/>
              <a:t>Sources of counseling were:</a:t>
            </a:r>
          </a:p>
          <a:p>
            <a:pPr marL="514350" indent="-514350">
              <a:buFont typeface="+mj-lt"/>
              <a:buAutoNum type="arabicPeriod"/>
            </a:pPr>
            <a:r>
              <a:rPr lang="en-US" dirty="0"/>
              <a:t>Professional therapist 28.13%</a:t>
            </a:r>
          </a:p>
          <a:p>
            <a:pPr marL="514350" indent="-514350">
              <a:buFont typeface="+mj-lt"/>
              <a:buAutoNum type="arabicPeriod"/>
            </a:pPr>
            <a:r>
              <a:rPr lang="en-US" dirty="0"/>
              <a:t>Peers 46.88%</a:t>
            </a:r>
          </a:p>
          <a:p>
            <a:pPr marL="514350" indent="-514350">
              <a:buFont typeface="+mj-lt"/>
              <a:buAutoNum type="arabicPeriod"/>
            </a:pPr>
            <a:r>
              <a:rPr lang="en-US" dirty="0"/>
              <a:t>Family and friends 59.38%</a:t>
            </a:r>
          </a:p>
          <a:p>
            <a:pPr marL="514350" indent="-514350">
              <a:buFont typeface="+mj-lt"/>
              <a:buAutoNum type="arabicPeriod"/>
            </a:pPr>
            <a:r>
              <a:rPr lang="en-US" dirty="0"/>
              <a:t>Spiritual in nature 59.38%</a:t>
            </a:r>
          </a:p>
          <a:p>
            <a:pPr marL="514350" indent="-514350">
              <a:buFont typeface="+mj-lt"/>
              <a:buAutoNum type="arabicPeriod"/>
            </a:pPr>
            <a:r>
              <a:rPr lang="en-US" dirty="0"/>
              <a:t>Books and literature 28.13%. </a:t>
            </a:r>
          </a:p>
          <a:p>
            <a:pPr marL="514350" indent="-514350">
              <a:buFont typeface="+mj-lt"/>
              <a:buAutoNum type="arabicPeriod"/>
            </a:pPr>
            <a:r>
              <a:rPr lang="en-US" dirty="0"/>
              <a:t>Respondents reported using the Bible and other books authored by Sarah Young, Sandy Hotchkiss, Joyce Rupp, Richard Rohr, Sue Bender, Sister Joan </a:t>
            </a:r>
            <a:r>
              <a:rPr lang="en-US" dirty="0" err="1"/>
              <a:t>Chittister</a:t>
            </a:r>
            <a:r>
              <a:rPr lang="en-US" dirty="0"/>
              <a:t>, and Granger </a:t>
            </a:r>
            <a:r>
              <a:rPr lang="en-US" dirty="0" err="1"/>
              <a:t>Westberg</a:t>
            </a:r>
            <a:r>
              <a:rPr lang="en-US" dirty="0"/>
              <a:t>. </a:t>
            </a:r>
          </a:p>
          <a:p>
            <a:pPr marL="514350" indent="-514350">
              <a:buFont typeface="+mj-lt"/>
              <a:buAutoNum type="arabicPeriod"/>
            </a:pPr>
            <a:r>
              <a:rPr lang="en-US" dirty="0"/>
              <a:t>In addition, they used “holistic” healing methods such as prayer, meditation, healing touch, music, and art therapy. </a:t>
            </a:r>
          </a:p>
          <a:p>
            <a:pPr marL="514350" indent="-514350">
              <a:buFont typeface="+mj-lt"/>
              <a:buAutoNum type="arabicPeriod"/>
            </a:pPr>
            <a:r>
              <a:rPr lang="en-US" dirty="0"/>
              <a:t>Local FCN network groups were reported to provide respondents with social supports. </a:t>
            </a:r>
          </a:p>
        </p:txBody>
      </p:sp>
    </p:spTree>
    <p:extLst>
      <p:ext uri="{BB962C8B-B14F-4D97-AF65-F5344CB8AC3E}">
        <p14:creationId xmlns:p14="http://schemas.microsoft.com/office/powerpoint/2010/main" val="1678436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90451"/>
          </a:xfrm>
        </p:spPr>
        <p:txBody>
          <a:bodyPr>
            <a:normAutofit fontScale="90000"/>
          </a:bodyPr>
          <a:lstStyle/>
          <a:p>
            <a:r>
              <a:rPr lang="en-US" dirty="0"/>
              <a:t>Questions on the survey addressed in this presentation are: </a:t>
            </a:r>
          </a:p>
        </p:txBody>
      </p:sp>
      <p:sp>
        <p:nvSpPr>
          <p:cNvPr id="3" name="Content Placeholder 2"/>
          <p:cNvSpPr>
            <a:spLocks noGrp="1"/>
          </p:cNvSpPr>
          <p:nvPr>
            <p:ph idx="1"/>
          </p:nvPr>
        </p:nvSpPr>
        <p:spPr>
          <a:xfrm>
            <a:off x="838200" y="1455576"/>
            <a:ext cx="10515600" cy="4721387"/>
          </a:xfrm>
        </p:spPr>
        <p:txBody>
          <a:bodyPr>
            <a:normAutofit fontScale="92500" lnSpcReduction="20000"/>
          </a:bodyPr>
          <a:lstStyle/>
          <a:p>
            <a:pPr marL="514350" indent="-514350">
              <a:buFont typeface="+mj-lt"/>
              <a:buAutoNum type="arabicPeriod"/>
            </a:pPr>
            <a:r>
              <a:rPr lang="en-US" dirty="0"/>
              <a:t>Did you lose your position as a faith community nurse or faith community nurse coordinator? </a:t>
            </a:r>
          </a:p>
          <a:p>
            <a:pPr marL="457200" lvl="1" indent="0">
              <a:buNone/>
            </a:pPr>
            <a:r>
              <a:rPr lang="en-US" dirty="0">
                <a:highlight>
                  <a:srgbClr val="FFFF00"/>
                </a:highlight>
              </a:rPr>
              <a:t>When you lost your position as a faith community nurse, describe your feelings? </a:t>
            </a:r>
          </a:p>
          <a:p>
            <a:pPr marL="514350" indent="-514350">
              <a:buFont typeface="+mj-lt"/>
              <a:buAutoNum type="arabicPeriod"/>
            </a:pPr>
            <a:r>
              <a:rPr lang="en-US" dirty="0"/>
              <a:t>What was the reason(s) for the termination?</a:t>
            </a:r>
          </a:p>
          <a:p>
            <a:pPr marL="514350" lvl="0" indent="-514350">
              <a:buFont typeface="+mj-lt"/>
              <a:buAutoNum type="arabicPeriod"/>
            </a:pPr>
            <a:r>
              <a:rPr lang="en-US" dirty="0"/>
              <a:t>Did you seek counseling?</a:t>
            </a:r>
          </a:p>
          <a:p>
            <a:pPr marL="514350" lvl="0" indent="-514350">
              <a:buFont typeface="+mj-lt"/>
              <a:buAutoNum type="arabicPeriod"/>
            </a:pPr>
            <a:r>
              <a:rPr lang="en-US" dirty="0"/>
              <a:t>If you used resources, what are the names of those resources?</a:t>
            </a:r>
          </a:p>
          <a:p>
            <a:pPr marL="514350" lvl="0" indent="-514350">
              <a:buFont typeface="+mj-lt"/>
              <a:buAutoNum type="arabicPeriod"/>
            </a:pPr>
            <a:r>
              <a:rPr lang="en-US" dirty="0">
                <a:highlight>
                  <a:srgbClr val="FFFF00"/>
                </a:highlight>
              </a:rPr>
              <a:t>What resources would have been helpful at the time of the termination or would be helpful now?</a:t>
            </a:r>
          </a:p>
          <a:p>
            <a:pPr marL="514350" lvl="0" indent="-514350">
              <a:buFont typeface="+mj-lt"/>
              <a:buAutoNum type="arabicPeriod"/>
            </a:pPr>
            <a:r>
              <a:rPr lang="en-US" dirty="0">
                <a:highlight>
                  <a:srgbClr val="FFFF00"/>
                </a:highlight>
              </a:rPr>
              <a:t>Did you return to the FCN practice?</a:t>
            </a:r>
          </a:p>
          <a:p>
            <a:pPr marL="514350" lvl="0" indent="-514350">
              <a:buFont typeface="+mj-lt"/>
              <a:buAutoNum type="arabicPeriod"/>
            </a:pPr>
            <a:r>
              <a:rPr lang="en-US" dirty="0">
                <a:highlight>
                  <a:srgbClr val="FFFF00"/>
                </a:highlight>
              </a:rPr>
              <a:t>Did you return to the FCN practice as FCN (paid), FCN (non-paid), FCN Coordinator/Manager, FCN Scholar (Student- returning for additional education), FCN Educator, FCN Researcher, FCN Consultant, FCN Administration (Job in FCN but not direct care provider), or Other? </a:t>
            </a:r>
          </a:p>
        </p:txBody>
      </p:sp>
    </p:spTree>
    <p:extLst>
      <p:ext uri="{BB962C8B-B14F-4D97-AF65-F5344CB8AC3E}">
        <p14:creationId xmlns:p14="http://schemas.microsoft.com/office/powerpoint/2010/main" val="3812510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lstStyle/>
          <a:p>
            <a:r>
              <a:rPr lang="en-US" b="1" dirty="0"/>
              <a:t>Question 5</a:t>
            </a:r>
          </a:p>
        </p:txBody>
      </p:sp>
      <p:sp>
        <p:nvSpPr>
          <p:cNvPr id="3" name="Content Placeholder 2"/>
          <p:cNvSpPr>
            <a:spLocks noGrp="1"/>
          </p:cNvSpPr>
          <p:nvPr>
            <p:ph idx="1"/>
          </p:nvPr>
        </p:nvSpPr>
        <p:spPr/>
        <p:txBody>
          <a:bodyPr>
            <a:normAutofit fontScale="92500" lnSpcReduction="20000"/>
          </a:bodyPr>
          <a:lstStyle/>
          <a:p>
            <a:r>
              <a:rPr lang="en-US" dirty="0"/>
              <a:t>When asked what resources would have been helpful at the time of the termination </a:t>
            </a:r>
          </a:p>
          <a:p>
            <a:r>
              <a:rPr lang="en-US" dirty="0"/>
              <a:t>64.52% respondents - a tool specific for FCN experiencing termination and transition. </a:t>
            </a:r>
          </a:p>
          <a:p>
            <a:r>
              <a:rPr lang="en-US" dirty="0"/>
              <a:t>46.77% respondents - a list of resources for job transition and “Grief and Loss” resources would be helpful. </a:t>
            </a:r>
          </a:p>
          <a:p>
            <a:r>
              <a:rPr lang="en-US" dirty="0"/>
              <a:t>40.32% respondents - preconference, panel, or workshop session at the </a:t>
            </a:r>
            <a:r>
              <a:rPr lang="en-US" dirty="0" err="1"/>
              <a:t>Westberg</a:t>
            </a:r>
            <a:r>
              <a:rPr lang="en-US" dirty="0"/>
              <a:t> Symposium.</a:t>
            </a:r>
          </a:p>
          <a:p>
            <a:r>
              <a:rPr lang="en-US" dirty="0"/>
              <a:t>29.03% respondents - a support group at the </a:t>
            </a:r>
            <a:r>
              <a:rPr lang="en-US" dirty="0" err="1"/>
              <a:t>Westberg</a:t>
            </a:r>
            <a:r>
              <a:rPr lang="en-US" dirty="0"/>
              <a:t> Symposium.</a:t>
            </a:r>
          </a:p>
          <a:p>
            <a:r>
              <a:rPr lang="en-US" dirty="0"/>
              <a:t>32.26% respondents - a retreat focused on FCN termination and transition. </a:t>
            </a:r>
          </a:p>
          <a:p>
            <a:r>
              <a:rPr lang="en-US" dirty="0"/>
              <a:t>“Other” responses were electronic resources such as webinars, on-line support groups, blogs, and a virtual network to get resources and prayer.</a:t>
            </a:r>
          </a:p>
          <a:p>
            <a:endParaRPr lang="en-US" dirty="0"/>
          </a:p>
        </p:txBody>
      </p:sp>
    </p:spTree>
    <p:extLst>
      <p:ext uri="{BB962C8B-B14F-4D97-AF65-F5344CB8AC3E}">
        <p14:creationId xmlns:p14="http://schemas.microsoft.com/office/powerpoint/2010/main" val="3870795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8565"/>
          </a:xfrm>
        </p:spPr>
        <p:txBody>
          <a:bodyPr>
            <a:normAutofit/>
          </a:bodyPr>
          <a:lstStyle/>
          <a:p>
            <a:r>
              <a:rPr lang="en-US" b="1" dirty="0"/>
              <a:t>Question 6 &amp; 7</a:t>
            </a:r>
          </a:p>
        </p:txBody>
      </p:sp>
      <p:sp>
        <p:nvSpPr>
          <p:cNvPr id="3" name="Content Placeholder 2"/>
          <p:cNvSpPr>
            <a:spLocks noGrp="1"/>
          </p:cNvSpPr>
          <p:nvPr>
            <p:ph idx="1"/>
          </p:nvPr>
        </p:nvSpPr>
        <p:spPr>
          <a:xfrm>
            <a:off x="838200" y="1063690"/>
            <a:ext cx="10515600" cy="5113273"/>
          </a:xfrm>
        </p:spPr>
        <p:txBody>
          <a:bodyPr>
            <a:normAutofit fontScale="77500" lnSpcReduction="20000"/>
          </a:bodyPr>
          <a:lstStyle/>
          <a:p>
            <a:pPr marL="0" indent="0">
              <a:buNone/>
            </a:pPr>
            <a:r>
              <a:rPr lang="en-US" dirty="0"/>
              <a:t>In response to the question, “Did you return to the FCN practice”</a:t>
            </a:r>
          </a:p>
          <a:p>
            <a:pPr marL="0" indent="0">
              <a:buNone/>
            </a:pPr>
            <a:r>
              <a:rPr lang="en-US" dirty="0"/>
              <a:t>79.01% responded yes </a:t>
            </a:r>
          </a:p>
          <a:p>
            <a:pPr marL="0" indent="0">
              <a:buNone/>
            </a:pPr>
            <a:r>
              <a:rPr lang="en-US" dirty="0"/>
              <a:t>20.99% responded no </a:t>
            </a:r>
          </a:p>
          <a:p>
            <a:r>
              <a:rPr lang="en-US" dirty="0"/>
              <a:t>Returned to the specialty as a FCN (non-paid) 48.44% and a FCN (paid) 32.81%</a:t>
            </a:r>
          </a:p>
          <a:p>
            <a:r>
              <a:rPr lang="en-US" dirty="0"/>
              <a:t>FCN Educator 20.31%</a:t>
            </a:r>
          </a:p>
          <a:p>
            <a:r>
              <a:rPr lang="en-US" dirty="0"/>
              <a:t>FCN Coordinator/Manager 17.19%</a:t>
            </a:r>
          </a:p>
          <a:p>
            <a:r>
              <a:rPr lang="en-US" dirty="0"/>
              <a:t>FCN Consultant 15.63%</a:t>
            </a:r>
          </a:p>
          <a:p>
            <a:r>
              <a:rPr lang="en-US" dirty="0"/>
              <a:t>FCN Scholar (student) 7.81%</a:t>
            </a:r>
          </a:p>
          <a:p>
            <a:r>
              <a:rPr lang="en-US" dirty="0"/>
              <a:t>FCN Administrator (not direct care provider) 4.69%</a:t>
            </a:r>
          </a:p>
          <a:p>
            <a:r>
              <a:rPr lang="en-US" dirty="0"/>
              <a:t>FCN Researcher 3.13%</a:t>
            </a:r>
          </a:p>
          <a:p>
            <a:r>
              <a:rPr lang="en-US" dirty="0"/>
              <a:t>Survey respondents were given an opportunity to write in other responses</a:t>
            </a:r>
          </a:p>
          <a:p>
            <a:pPr marL="0" indent="0">
              <a:buNone/>
            </a:pPr>
            <a:r>
              <a:rPr lang="en-US" dirty="0"/>
              <a:t>They included: (a) Provide grief support groups and grief counseling for the community; (b) organize blood drives and keep a bulletin board in the faith community; (C) advisory board member for local FCN organization; (d) board member of our state led FCN organization; and (e) went from a hospital paid to church paid.</a:t>
            </a:r>
          </a:p>
        </p:txBody>
      </p:sp>
    </p:spTree>
    <p:extLst>
      <p:ext uri="{BB962C8B-B14F-4D97-AF65-F5344CB8AC3E}">
        <p14:creationId xmlns:p14="http://schemas.microsoft.com/office/powerpoint/2010/main" val="2082537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
            <a:ext cx="10515600" cy="317239"/>
          </a:xfrm>
        </p:spPr>
        <p:txBody>
          <a:bodyPr>
            <a:noAutofit/>
          </a:bodyPr>
          <a:lstStyle/>
          <a:p>
            <a:r>
              <a:rPr lang="en-US" sz="2800" dirty="0"/>
              <a:t> </a:t>
            </a:r>
            <a:endParaRPr lang="en-US" sz="2800" b="1" dirty="0"/>
          </a:p>
        </p:txBody>
      </p:sp>
      <p:sp>
        <p:nvSpPr>
          <p:cNvPr id="3" name="Content Placeholder 2"/>
          <p:cNvSpPr>
            <a:spLocks noGrp="1"/>
          </p:cNvSpPr>
          <p:nvPr>
            <p:ph idx="1"/>
          </p:nvPr>
        </p:nvSpPr>
        <p:spPr>
          <a:xfrm>
            <a:off x="838200" y="317241"/>
            <a:ext cx="10515600" cy="6363477"/>
          </a:xfrm>
        </p:spPr>
        <p:txBody>
          <a:bodyPr>
            <a:noAutofit/>
          </a:bodyPr>
          <a:lstStyle/>
          <a:p>
            <a:pPr marL="0" indent="0">
              <a:buNone/>
            </a:pPr>
            <a:r>
              <a:rPr lang="en-US" dirty="0"/>
              <a:t>Ziebarth, (2018) shared key take-a-ways from this study that are unique to faith community nursing were: </a:t>
            </a:r>
          </a:p>
          <a:p>
            <a:pPr marL="0" indent="0">
              <a:buNone/>
            </a:pPr>
            <a:r>
              <a:rPr lang="en-US" dirty="0"/>
              <a:t>(a) the high percentage of involuntary FCN termination due to program closure (both hospital and faith communities); </a:t>
            </a:r>
          </a:p>
          <a:p>
            <a:pPr marL="0" indent="0">
              <a:buNone/>
            </a:pPr>
            <a:r>
              <a:rPr lang="en-US" dirty="0"/>
              <a:t>(b) the search for both a new job and new faith community home post involuntary termination; </a:t>
            </a:r>
          </a:p>
          <a:p>
            <a:pPr marL="0" indent="0">
              <a:buNone/>
            </a:pPr>
            <a:r>
              <a:rPr lang="en-US" dirty="0"/>
              <a:t>(c) the high percentage returning to unpaid FCN positions after termination; and </a:t>
            </a:r>
          </a:p>
          <a:p>
            <a:pPr marL="0" indent="0">
              <a:buNone/>
            </a:pPr>
            <a:r>
              <a:rPr lang="en-US" dirty="0"/>
              <a:t>(d) the lack of resources for FCNs experiencing termination. </a:t>
            </a:r>
          </a:p>
          <a:p>
            <a:endParaRPr lang="en-US" dirty="0"/>
          </a:p>
          <a:p>
            <a:endParaRPr lang="en-US" sz="2000" dirty="0"/>
          </a:p>
        </p:txBody>
      </p:sp>
    </p:spTree>
    <p:extLst>
      <p:ext uri="{BB962C8B-B14F-4D97-AF65-F5344CB8AC3E}">
        <p14:creationId xmlns:p14="http://schemas.microsoft.com/office/powerpoint/2010/main" val="468635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67709-E2BC-4C8C-A7D5-19F9CFD34762}"/>
              </a:ext>
            </a:extLst>
          </p:cNvPr>
          <p:cNvSpPr>
            <a:spLocks noGrp="1"/>
          </p:cNvSpPr>
          <p:nvPr>
            <p:ph type="title"/>
          </p:nvPr>
        </p:nvSpPr>
        <p:spPr/>
        <p:txBody>
          <a:bodyPr>
            <a:noAutofit/>
          </a:bodyPr>
          <a:lstStyle/>
          <a:p>
            <a:r>
              <a:rPr lang="en-US" sz="2800" b="1" dirty="0"/>
              <a:t>Responses to the question “When you lost your position as a faith community nurse, describe your feelings?” that indicated voluntary termination were: </a:t>
            </a:r>
            <a:br>
              <a:rPr lang="en-US" sz="2800" dirty="0"/>
            </a:br>
            <a:endParaRPr lang="en-US" sz="2800" dirty="0"/>
          </a:p>
        </p:txBody>
      </p:sp>
      <p:sp>
        <p:nvSpPr>
          <p:cNvPr id="3" name="Content Placeholder 2">
            <a:extLst>
              <a:ext uri="{FF2B5EF4-FFF2-40B4-BE49-F238E27FC236}">
                <a16:creationId xmlns:a16="http://schemas.microsoft.com/office/drawing/2014/main" id="{9DE96EE6-4505-4717-BF28-FC6B8CBB1B93}"/>
              </a:ext>
            </a:extLst>
          </p:cNvPr>
          <p:cNvSpPr>
            <a:spLocks noGrp="1"/>
          </p:cNvSpPr>
          <p:nvPr>
            <p:ph idx="1"/>
          </p:nvPr>
        </p:nvSpPr>
        <p:spPr/>
        <p:txBody>
          <a:bodyPr>
            <a:normAutofit fontScale="77500" lnSpcReduction="20000"/>
          </a:bodyPr>
          <a:lstStyle/>
          <a:p>
            <a:pPr lvl="0"/>
            <a:r>
              <a:rPr lang="en-US" dirty="0"/>
              <a:t>“I retired and still take calls when the two who replaced me are not available.” </a:t>
            </a:r>
          </a:p>
          <a:p>
            <a:pPr lvl="0"/>
            <a:r>
              <a:rPr lang="en-US" dirty="0"/>
              <a:t>“It was my choice.” “I was getting married and moving out of state.”</a:t>
            </a:r>
          </a:p>
          <a:p>
            <a:pPr lvl="0"/>
            <a:r>
              <a:rPr lang="en-US" dirty="0"/>
              <a:t>“I didn't think about the situation very much, because I had already been transitioning out of my usual role in the ministry so that I could go back to school to earn a doctorate.”</a:t>
            </a:r>
          </a:p>
          <a:p>
            <a:pPr lvl="0"/>
            <a:r>
              <a:rPr lang="en-US" dirty="0"/>
              <a:t>“I retired, and another person is serving in the coordinator position.”</a:t>
            </a:r>
          </a:p>
          <a:p>
            <a:pPr lvl="0"/>
            <a:r>
              <a:rPr lang="en-US" dirty="0"/>
              <a:t>“I was already in discussion with another group to become an educational partner and begin teaching at the new organization.”</a:t>
            </a:r>
          </a:p>
          <a:p>
            <a:pPr lvl="0"/>
            <a:r>
              <a:rPr lang="en-US" dirty="0"/>
              <a:t>“Grateful for the blessings of being a FCN and happy to retire.”</a:t>
            </a:r>
          </a:p>
          <a:p>
            <a:pPr lvl="0"/>
            <a:r>
              <a:rPr lang="en-US" dirty="0"/>
              <a:t>“Sad that I had to make the change but was happy to be a stay-at-home mom.”</a:t>
            </a:r>
          </a:p>
          <a:p>
            <a:pPr lvl="0"/>
            <a:r>
              <a:rPr lang="en-US" dirty="0"/>
              <a:t>“I was able to find another person to take my position at the parish.” “I retired to spend time with my husband, who was having health problems.”</a:t>
            </a:r>
          </a:p>
          <a:p>
            <a:pPr lvl="0"/>
            <a:r>
              <a:rPr lang="en-US" dirty="0"/>
              <a:t>“Acceptance, as it was mutually agreed upon.”</a:t>
            </a:r>
          </a:p>
          <a:p>
            <a:endParaRPr lang="en-US" dirty="0"/>
          </a:p>
        </p:txBody>
      </p:sp>
    </p:spTree>
    <p:extLst>
      <p:ext uri="{BB962C8B-B14F-4D97-AF65-F5344CB8AC3E}">
        <p14:creationId xmlns:p14="http://schemas.microsoft.com/office/powerpoint/2010/main" val="26492230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When you lost your position as a faith community nurse, describe your feelings? (Involuntary termination) </a:t>
            </a:r>
          </a:p>
        </p:txBody>
      </p:sp>
      <p:sp>
        <p:nvSpPr>
          <p:cNvPr id="3" name="Content Placeholder 2"/>
          <p:cNvSpPr>
            <a:spLocks noGrp="1"/>
          </p:cNvSpPr>
          <p:nvPr>
            <p:ph idx="1"/>
          </p:nvPr>
        </p:nvSpPr>
        <p:spPr/>
        <p:txBody>
          <a:bodyPr/>
          <a:lstStyle/>
          <a:p>
            <a:r>
              <a:rPr lang="en-US" b="1" dirty="0"/>
              <a:t>Table 5:</a:t>
            </a:r>
            <a:r>
              <a:rPr lang="en-US" dirty="0"/>
              <a:t> Responses to the question- (n=87) Answers are shortened to de-identify.</a:t>
            </a:r>
          </a:p>
          <a:p>
            <a:r>
              <a:rPr lang="en-US" dirty="0"/>
              <a:t>Five categories of “normal grief” that were first proposed by Elisabeth Kübler-Ross (1969). Denial, Anger, Bargaining, Depression, and Acceptance</a:t>
            </a:r>
          </a:p>
        </p:txBody>
      </p:sp>
    </p:spTree>
    <p:extLst>
      <p:ext uri="{BB962C8B-B14F-4D97-AF65-F5344CB8AC3E}">
        <p14:creationId xmlns:p14="http://schemas.microsoft.com/office/powerpoint/2010/main" val="467701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study Faith Community Nursing Termination?</a:t>
            </a:r>
          </a:p>
        </p:txBody>
      </p:sp>
      <p:sp>
        <p:nvSpPr>
          <p:cNvPr id="3" name="Content Placeholder 2"/>
          <p:cNvSpPr>
            <a:spLocks noGrp="1"/>
          </p:cNvSpPr>
          <p:nvPr>
            <p:ph idx="1"/>
          </p:nvPr>
        </p:nvSpPr>
        <p:spPr/>
        <p:txBody>
          <a:bodyPr/>
          <a:lstStyle/>
          <a:p>
            <a:r>
              <a:rPr lang="en-US" dirty="0"/>
              <a:t>Faith community nursing termination has never been study before and represents a gap in nursing knowledge.</a:t>
            </a:r>
          </a:p>
          <a:p>
            <a:r>
              <a:rPr lang="en-US" dirty="0"/>
              <a:t>FCNs provide important health services to community members.</a:t>
            </a:r>
          </a:p>
          <a:p>
            <a:r>
              <a:rPr lang="en-US" dirty="0"/>
              <a:t>Faith community nurses (FCNs) work in or with faith communities and are perceived as leaders. </a:t>
            </a:r>
          </a:p>
          <a:p>
            <a:r>
              <a:rPr lang="en-US" dirty="0"/>
              <a:t>Important to me personally</a:t>
            </a:r>
          </a:p>
        </p:txBody>
      </p:sp>
    </p:spTree>
    <p:extLst>
      <p:ext uri="{BB962C8B-B14F-4D97-AF65-F5344CB8AC3E}">
        <p14:creationId xmlns:p14="http://schemas.microsoft.com/office/powerpoint/2010/main" val="1236052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C8630-489E-49F4-955D-C743BE0AE2AA}"/>
              </a:ext>
            </a:extLst>
          </p:cNvPr>
          <p:cNvSpPr>
            <a:spLocks noGrp="1"/>
          </p:cNvSpPr>
          <p:nvPr>
            <p:ph type="title"/>
          </p:nvPr>
        </p:nvSpPr>
        <p:spPr/>
        <p:txBody>
          <a:bodyPr/>
          <a:lstStyle/>
          <a:p>
            <a:r>
              <a:rPr lang="en-US" dirty="0"/>
              <a:t>Translation </a:t>
            </a:r>
            <a:r>
              <a:rPr lang="en-US"/>
              <a:t>into Practice</a:t>
            </a:r>
            <a:endParaRPr lang="en-US" dirty="0"/>
          </a:p>
        </p:txBody>
      </p:sp>
      <p:sp>
        <p:nvSpPr>
          <p:cNvPr id="3" name="Content Placeholder 2">
            <a:extLst>
              <a:ext uri="{FF2B5EF4-FFF2-40B4-BE49-F238E27FC236}">
                <a16:creationId xmlns:a16="http://schemas.microsoft.com/office/drawing/2014/main" id="{A5B1E9C3-90A6-43C3-B145-92966053764A}"/>
              </a:ext>
            </a:extLst>
          </p:cNvPr>
          <p:cNvSpPr>
            <a:spLocks noGrp="1"/>
          </p:cNvSpPr>
          <p:nvPr>
            <p:ph idx="1"/>
          </p:nvPr>
        </p:nvSpPr>
        <p:spPr/>
        <p:txBody>
          <a:bodyPr/>
          <a:lstStyle/>
          <a:p>
            <a:r>
              <a:rPr lang="en-US" dirty="0"/>
              <a:t>Research produces new findings, results, and outcomes or “evidence”</a:t>
            </a:r>
          </a:p>
          <a:p>
            <a:r>
              <a:rPr lang="en-US" dirty="0"/>
              <a:t>Research contributes to the body of knowledge, creating significant value </a:t>
            </a:r>
          </a:p>
          <a:p>
            <a:r>
              <a:rPr lang="en-US" dirty="0"/>
              <a:t>The translation of research into practice, when it is utilized to improve nursing practice, is where its true worth is.</a:t>
            </a:r>
          </a:p>
        </p:txBody>
      </p:sp>
    </p:spTree>
    <p:extLst>
      <p:ext uri="{BB962C8B-B14F-4D97-AF65-F5344CB8AC3E}">
        <p14:creationId xmlns:p14="http://schemas.microsoft.com/office/powerpoint/2010/main" val="1742765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3054"/>
          </a:xfrm>
        </p:spPr>
        <p:txBody>
          <a:bodyPr>
            <a:normAutofit/>
          </a:bodyPr>
          <a:lstStyle/>
          <a:p>
            <a:pPr algn="ctr"/>
            <a:r>
              <a:rPr lang="en-US" dirty="0"/>
              <a:t>Impact of Termination on the FCN’s Practice</a:t>
            </a:r>
          </a:p>
        </p:txBody>
      </p:sp>
      <p:sp>
        <p:nvSpPr>
          <p:cNvPr id="3" name="Content Placeholder 2"/>
          <p:cNvSpPr>
            <a:spLocks noGrp="1"/>
          </p:cNvSpPr>
          <p:nvPr>
            <p:ph idx="1"/>
          </p:nvPr>
        </p:nvSpPr>
        <p:spPr>
          <a:xfrm>
            <a:off x="712075" y="1804605"/>
            <a:ext cx="10515600" cy="4351338"/>
          </a:xfrm>
        </p:spPr>
        <p:txBody>
          <a:bodyPr/>
          <a:lstStyle/>
          <a:p>
            <a:endParaRPr lang="en-US" dirty="0"/>
          </a:p>
          <a:p>
            <a:endParaRPr lang="en-US" dirty="0"/>
          </a:p>
          <a:p>
            <a:endParaRPr lang="en-US" dirty="0"/>
          </a:p>
          <a:p>
            <a:endParaRPr lang="en-US" dirty="0"/>
          </a:p>
          <a:p>
            <a:pPr marL="0" indent="0">
              <a:buNone/>
            </a:pPr>
            <a:r>
              <a:rPr lang="en-US" dirty="0"/>
              <a:t>Whether loss of a FCN position or program, it is important to explore responses and offer recommendations based on the evidence.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Evidence-Based Practice</a:t>
            </a:r>
          </a:p>
        </p:txBody>
      </p:sp>
      <p:sp>
        <p:nvSpPr>
          <p:cNvPr id="3" name="Content Placeholder 2"/>
          <p:cNvSpPr>
            <a:spLocks noGrp="1"/>
          </p:cNvSpPr>
          <p:nvPr>
            <p:ph idx="1"/>
          </p:nvPr>
        </p:nvSpPr>
        <p:spPr/>
        <p:txBody>
          <a:bodyPr>
            <a:normAutofit fontScale="92500" lnSpcReduction="10000"/>
          </a:bodyPr>
          <a:lstStyle/>
          <a:p>
            <a:r>
              <a:rPr lang="en-US" dirty="0"/>
              <a:t>EBP is the contentious use of current best practice in making decisions about patient care—a definition that is still relevant today. Subsequently, the scope of the definition has broadened to infer a reliable and enduring problem-solving approach that integrates: </a:t>
            </a:r>
          </a:p>
          <a:p>
            <a:pPr lvl="1"/>
            <a:r>
              <a:rPr lang="en-US" dirty="0"/>
              <a:t>A systematic search for, critical appraisal of, and synthesis of the best and most relevant research to answer an urgent or crucial clinical question; may be referred to as “external evidence”;</a:t>
            </a:r>
          </a:p>
          <a:p>
            <a:pPr lvl="1"/>
            <a:r>
              <a:rPr lang="en-US" dirty="0"/>
              <a:t>The practitioner’s own clinical expertise, which includes “internal evidence” derived from practice, quality improvement projects, systematic patient assessment, evaluation, and use of key available resources to result in preferred patient outcomes;</a:t>
            </a:r>
          </a:p>
          <a:p>
            <a:pPr lvl="1"/>
            <a:r>
              <a:rPr lang="en-US" dirty="0"/>
              <a:t>Patient preferences, beliefs, and values </a:t>
            </a:r>
          </a:p>
          <a:p>
            <a:pPr lvl="1">
              <a:buNone/>
            </a:pPr>
            <a:r>
              <a:rPr lang="en-US" sz="1700" dirty="0"/>
              <a:t>(</a:t>
            </a:r>
            <a:r>
              <a:rPr lang="en-US" sz="1700" dirty="0" err="1"/>
              <a:t>Sackett</a:t>
            </a:r>
            <a:r>
              <a:rPr lang="en-US" sz="1700" dirty="0"/>
              <a:t>, Straus, Richardson, Rosenberg, and Haynes (2000), as cited in </a:t>
            </a:r>
            <a:r>
              <a:rPr lang="en-US" sz="1700" dirty="0" err="1"/>
              <a:t>Melnyk</a:t>
            </a:r>
            <a:r>
              <a:rPr lang="en-US" sz="1700" dirty="0"/>
              <a:t> and </a:t>
            </a:r>
            <a:r>
              <a:rPr lang="en-US" sz="1700" dirty="0" err="1"/>
              <a:t>Fineout-Overholt</a:t>
            </a:r>
            <a:r>
              <a:rPr lang="en-US" sz="1700" dirty="0"/>
              <a:t> (2015).</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Evidence-Based Practice</a:t>
            </a:r>
          </a:p>
        </p:txBody>
      </p:sp>
      <p:sp>
        <p:nvSpPr>
          <p:cNvPr id="3" name="Content Placeholder 2"/>
          <p:cNvSpPr>
            <a:spLocks noGrp="1"/>
          </p:cNvSpPr>
          <p:nvPr>
            <p:ph idx="1"/>
          </p:nvPr>
        </p:nvSpPr>
        <p:spPr/>
        <p:txBody>
          <a:bodyPr/>
          <a:lstStyle/>
          <a:p>
            <a:r>
              <a:rPr lang="en-US" dirty="0"/>
              <a:t>A problem-solving approach to delivering health care  that incorporates the best evidence from research, non-research studies, quality improvement, and opinions from content experts with patient care data, clinician expertise, and patient preferences, 	beliefs, and values. </a:t>
            </a:r>
          </a:p>
          <a:p>
            <a:r>
              <a:rPr lang="en-US" dirty="0"/>
              <a:t>When delivered in the context of a caring and supportive practice situation, the highest quality and best patient and family outcomes can be achieved” (Knighten, 2019).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Termination on the FCN’s Practice</a:t>
            </a:r>
          </a:p>
        </p:txBody>
      </p:sp>
      <p:sp>
        <p:nvSpPr>
          <p:cNvPr id="3" name="Content Placeholder 2"/>
          <p:cNvSpPr>
            <a:spLocks noGrp="1"/>
          </p:cNvSpPr>
          <p:nvPr>
            <p:ph idx="1"/>
          </p:nvPr>
        </p:nvSpPr>
        <p:spPr/>
        <p:txBody>
          <a:bodyPr/>
          <a:lstStyle/>
          <a:p>
            <a:r>
              <a:rPr lang="en-US" dirty="0"/>
              <a:t>The role of the FCN is very intimate; the impact is extreme</a:t>
            </a:r>
          </a:p>
          <a:p>
            <a:pPr lvl="1"/>
            <a:r>
              <a:rPr lang="en-US" dirty="0"/>
              <a:t>Intentional care of the spirit in a whole-person context—caring for the mind, body and spirit of individuals, congregations, and communities—is integral to the role</a:t>
            </a:r>
          </a:p>
          <a:p>
            <a:pPr lvl="1"/>
            <a:r>
              <a:rPr lang="en-US" dirty="0"/>
              <a:t>The practice of faith community nursing is not simply a job, but a calling and a ministry. </a:t>
            </a:r>
          </a:p>
          <a:p>
            <a:pPr lvl="1"/>
            <a:r>
              <a:rPr lang="en-US" dirty="0"/>
              <a:t>Losing any job is painful; the loss of a ministry can shake one to the core (Hinton, 2016) .</a:t>
            </a:r>
          </a:p>
          <a:p>
            <a:pPr lvl="1"/>
            <a:r>
              <a:rPr lang="en-US" dirty="0"/>
              <a:t>Losses are felt deeply, and it is as if “</a:t>
            </a:r>
            <a:r>
              <a:rPr lang="en-US" i="1" dirty="0"/>
              <a:t>a hole is ripped in the heart and soul of the church”</a:t>
            </a:r>
            <a:r>
              <a:rPr lang="en-US" dirty="0"/>
              <a: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Analysis of Responses to Termination, Loss of a FCN Position, or Program</a:t>
            </a:r>
            <a:br>
              <a:rPr lang="en-US" dirty="0"/>
            </a:br>
            <a:endParaRPr lang="en-US" dirty="0"/>
          </a:p>
        </p:txBody>
      </p:sp>
      <p:sp>
        <p:nvSpPr>
          <p:cNvPr id="3" name="Content Placeholder 2"/>
          <p:cNvSpPr>
            <a:spLocks noGrp="1"/>
          </p:cNvSpPr>
          <p:nvPr>
            <p:ph idx="1"/>
          </p:nvPr>
        </p:nvSpPr>
        <p:spPr/>
        <p:txBody>
          <a:bodyPr>
            <a:normAutofit/>
          </a:bodyPr>
          <a:lstStyle/>
          <a:p>
            <a:r>
              <a:rPr lang="en-US" dirty="0"/>
              <a:t>Nurses who leave voluntarily may also experience mourning. </a:t>
            </a:r>
          </a:p>
          <a:p>
            <a:pPr lvl="1"/>
            <a:r>
              <a:rPr lang="en-US" dirty="0"/>
              <a:t>Those who are left behind, after a position has been eliminated or vacated, experience the same feelings as those who left—anger, fear, sadness, hurt, and guilt with alarmingly more intensity than the person who left (</a:t>
            </a:r>
            <a:r>
              <a:rPr lang="en-US" dirty="0" err="1"/>
              <a:t>Noer</a:t>
            </a:r>
            <a:r>
              <a:rPr lang="en-US" dirty="0"/>
              <a:t>, 1993, p. 9). </a:t>
            </a:r>
          </a:p>
          <a:p>
            <a:pPr lvl="1"/>
            <a:r>
              <a:rPr lang="en-US" dirty="0"/>
              <a:t>Wounded healers are individuals who must attend to (their) own wounds while simultaneously healing the wounds of others (</a:t>
            </a:r>
            <a:r>
              <a:rPr lang="en-US" dirty="0" err="1"/>
              <a:t>Nouwen</a:t>
            </a:r>
            <a:r>
              <a:rPr lang="en-US" dirty="0"/>
              <a:t>, 1979).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Analysis of Responses to Termination, Loss of a FCN Position, or Program</a:t>
            </a:r>
            <a:br>
              <a:rPr lang="en-US" dirty="0"/>
            </a:br>
            <a:endParaRPr lang="en-US" dirty="0"/>
          </a:p>
        </p:txBody>
      </p:sp>
      <p:sp>
        <p:nvSpPr>
          <p:cNvPr id="3" name="Content Placeholder 2"/>
          <p:cNvSpPr>
            <a:spLocks noGrp="1"/>
          </p:cNvSpPr>
          <p:nvPr>
            <p:ph idx="1"/>
          </p:nvPr>
        </p:nvSpPr>
        <p:spPr/>
        <p:txBody>
          <a:bodyPr>
            <a:normAutofit/>
          </a:bodyPr>
          <a:lstStyle/>
          <a:p>
            <a:r>
              <a:rPr lang="en-US" dirty="0" err="1"/>
              <a:t>Noer’s</a:t>
            </a:r>
            <a:r>
              <a:rPr lang="en-US" dirty="0"/>
              <a:t> and </a:t>
            </a:r>
            <a:r>
              <a:rPr lang="en-US" dirty="0" err="1"/>
              <a:t>Nouwen’s</a:t>
            </a:r>
            <a:r>
              <a:rPr lang="en-US" dirty="0"/>
              <a:t> observations in the context of the FCN who vacates a position:</a:t>
            </a:r>
          </a:p>
          <a:p>
            <a:pPr lvl="1"/>
            <a:r>
              <a:rPr lang="en-US" dirty="0"/>
              <a:t>A paradox exists, in which the FCN may feel compelled to care for their congregation’s wounds while trying to look after themselves in their wounded state. </a:t>
            </a:r>
          </a:p>
          <a:p>
            <a:pPr lvl="1"/>
            <a:r>
              <a:rPr lang="en-US" dirty="0"/>
              <a:t>This may result in a state of moral distress.</a:t>
            </a:r>
          </a:p>
        </p:txBody>
      </p:sp>
      <p:sp>
        <p:nvSpPr>
          <p:cNvPr id="4" name="TextBox 3"/>
          <p:cNvSpPr txBox="1"/>
          <p:nvPr/>
        </p:nvSpPr>
        <p:spPr>
          <a:xfrm>
            <a:off x="987972" y="4561490"/>
            <a:ext cx="10247587" cy="1107996"/>
          </a:xfrm>
          <a:prstGeom prst="rect">
            <a:avLst/>
          </a:prstGeom>
          <a:noFill/>
        </p:spPr>
        <p:txBody>
          <a:bodyPr wrap="square" rtlCol="0">
            <a:spAutoFit/>
          </a:bodyPr>
          <a:lstStyle/>
          <a:p>
            <a:r>
              <a:rPr lang="en-US" sz="2400" dirty="0">
                <a:solidFill>
                  <a:srgbClr val="0033CC"/>
                </a:solidFill>
                <a:latin typeface="AR BLANCA" pitchFamily="2" charset="0"/>
              </a:rPr>
              <a:t>While it is possible for the recently terminated FCN to perceive job loss as positive, it is far more likely that it may be the most stressful life event ever experienced.</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143593" cy="1325563"/>
          </a:xfrm>
        </p:spPr>
        <p:txBody>
          <a:bodyPr/>
          <a:lstStyle/>
          <a:p>
            <a:r>
              <a:rPr lang="en-US" dirty="0"/>
              <a:t>Evidence to Support the Analysis of Responses</a:t>
            </a:r>
          </a:p>
        </p:txBody>
      </p:sp>
      <p:sp>
        <p:nvSpPr>
          <p:cNvPr id="3" name="Content Placeholder 2"/>
          <p:cNvSpPr>
            <a:spLocks noGrp="1"/>
          </p:cNvSpPr>
          <p:nvPr>
            <p:ph idx="1"/>
          </p:nvPr>
        </p:nvSpPr>
        <p:spPr/>
        <p:txBody>
          <a:bodyPr/>
          <a:lstStyle/>
          <a:p>
            <a:r>
              <a:rPr lang="en-US" dirty="0"/>
              <a:t>Involuntarily imposed work cessation is a very stressful event, and represents the loss of a central role and life function. </a:t>
            </a:r>
          </a:p>
          <a:p>
            <a:r>
              <a:rPr lang="en-US" dirty="0"/>
              <a:t>Involuntary termination, or the anticipation of, can lead to psychological and physical health consequences and maladaptive behavioral responses that may manifest immediately or over time</a:t>
            </a:r>
          </a:p>
          <a:p>
            <a:r>
              <a:rPr lang="en-US" dirty="0"/>
              <a:t>The effect of prolonged anticipation of job loss has been found to be associated with increased psychosomatic complaints, resentment towards both the organization and world in general, and a diminished sense of security in the future (Dirksen, 1994).</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143593" cy="1325563"/>
          </a:xfrm>
        </p:spPr>
        <p:txBody>
          <a:bodyPr/>
          <a:lstStyle/>
          <a:p>
            <a:r>
              <a:rPr lang="en-US" dirty="0"/>
              <a:t>Evidence to Support the Analysis of Responses</a:t>
            </a:r>
          </a:p>
        </p:txBody>
      </p:sp>
      <p:sp>
        <p:nvSpPr>
          <p:cNvPr id="3" name="Content Placeholder 2"/>
          <p:cNvSpPr>
            <a:spLocks noGrp="1"/>
          </p:cNvSpPr>
          <p:nvPr>
            <p:ph idx="1"/>
          </p:nvPr>
        </p:nvSpPr>
        <p:spPr/>
        <p:txBody>
          <a:bodyPr/>
          <a:lstStyle/>
          <a:p>
            <a:r>
              <a:rPr lang="en-US" sz="3200" dirty="0"/>
              <a:t>In survey of mental health professionals who experienced lay off:</a:t>
            </a:r>
          </a:p>
          <a:p>
            <a:pPr lvl="1"/>
            <a:r>
              <a:rPr lang="en-US" dirty="0"/>
              <a:t> </a:t>
            </a:r>
            <a:r>
              <a:rPr lang="en-US" sz="2800" dirty="0"/>
              <a:t>Responses were similar to those of FCNs, including anger, shock, disbelief, and sadness that progressed to depression, anxiety, and feelings of being betrayed and devalued. </a:t>
            </a:r>
          </a:p>
          <a:p>
            <a:pPr lvl="1"/>
            <a:r>
              <a:rPr lang="en-US" sz="2800" dirty="0"/>
              <a:t>Two primary coping mechanisms were expressed</a:t>
            </a:r>
          </a:p>
          <a:p>
            <a:pPr lvl="2"/>
            <a:r>
              <a:rPr lang="en-US" sz="2400" dirty="0"/>
              <a:t>Processing these feelings by talking to others who were laid off</a:t>
            </a:r>
          </a:p>
          <a:p>
            <a:pPr lvl="2"/>
            <a:r>
              <a:rPr lang="en-US" sz="2400" dirty="0"/>
              <a:t>focusing on job-seeking (Farley, 2006).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143593" cy="1325563"/>
          </a:xfrm>
        </p:spPr>
        <p:txBody>
          <a:bodyPr/>
          <a:lstStyle/>
          <a:p>
            <a:r>
              <a:rPr lang="en-US" dirty="0"/>
              <a:t>Evidence to Support the Analysis of Responses</a:t>
            </a:r>
          </a:p>
        </p:txBody>
      </p:sp>
      <p:sp>
        <p:nvSpPr>
          <p:cNvPr id="3" name="Content Placeholder 2"/>
          <p:cNvSpPr>
            <a:spLocks noGrp="1"/>
          </p:cNvSpPr>
          <p:nvPr>
            <p:ph idx="1"/>
          </p:nvPr>
        </p:nvSpPr>
        <p:spPr>
          <a:xfrm>
            <a:off x="838200" y="1825625"/>
            <a:ext cx="10796752" cy="4351338"/>
          </a:xfrm>
        </p:spPr>
        <p:txBody>
          <a:bodyPr>
            <a:normAutofit lnSpcReduction="10000"/>
          </a:bodyPr>
          <a:lstStyle/>
          <a:p>
            <a:r>
              <a:rPr lang="en-US" sz="3600" dirty="0"/>
              <a:t>Global trends in and risk factors associated with job loss in the US:</a:t>
            </a:r>
          </a:p>
          <a:p>
            <a:pPr lvl="1"/>
            <a:r>
              <a:rPr lang="en-US" sz="2800" dirty="0"/>
              <a:t>Most Americans perceive decreased employment stability and job displacement common in the US labor market. </a:t>
            </a:r>
          </a:p>
          <a:p>
            <a:pPr lvl="1"/>
            <a:r>
              <a:rPr lang="en-US" sz="2800" dirty="0"/>
              <a:t>Research suggests worker displacement is associated with subsequent unemployment, long-term earnings loss, lower job quality, decline in physical and psychological well-being, loss of psychosocial assets, social withdrawal, family disruption, and lower levels of children’s well-being (Bland, 2015). </a:t>
            </a:r>
          </a:p>
          <a:p>
            <a:pPr lvl="1"/>
            <a:r>
              <a:rPr lang="en-US" sz="2800" dirty="0"/>
              <a:t>The </a:t>
            </a:r>
            <a:r>
              <a:rPr lang="en-US" sz="2800" dirty="0" err="1"/>
              <a:t>sequelae</a:t>
            </a:r>
            <a:r>
              <a:rPr lang="en-US" sz="2800" dirty="0"/>
              <a:t> reach well beyond the individual to touch the family, impact the social network, and bleed into the community.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Ziebarth, D. (2018). Job Termination Survey: Faith Community Nursing. </a:t>
            </a:r>
            <a:r>
              <a:rPr lang="en-US" b="1" i="1" dirty="0"/>
              <a:t>International Journal of Faith Community Nursing</a:t>
            </a:r>
            <a:r>
              <a:rPr lang="en-US" b="1" dirty="0"/>
              <a:t>, </a:t>
            </a:r>
            <a:r>
              <a:rPr lang="en-US" b="1" i="1" dirty="0"/>
              <a:t>4</a:t>
            </a:r>
            <a:r>
              <a:rPr lang="en-US" b="1" dirty="0"/>
              <a:t>(1), 34.</a:t>
            </a:r>
          </a:p>
        </p:txBody>
      </p:sp>
      <p:sp>
        <p:nvSpPr>
          <p:cNvPr id="3" name="Content Placeholder 2"/>
          <p:cNvSpPr>
            <a:spLocks noGrp="1"/>
          </p:cNvSpPr>
          <p:nvPr>
            <p:ph idx="1"/>
          </p:nvPr>
        </p:nvSpPr>
        <p:spPr/>
        <p:txBody>
          <a:bodyPr/>
          <a:lstStyle/>
          <a:p>
            <a:endParaRPr lang="en-US" dirty="0"/>
          </a:p>
          <a:p>
            <a:r>
              <a:rPr lang="en-US" dirty="0"/>
              <a:t>This study aimed to explore faith community nursing termination through a national survey.  </a:t>
            </a:r>
          </a:p>
          <a:p>
            <a:pPr marL="0" indent="0">
              <a:buNone/>
            </a:pPr>
            <a:r>
              <a:rPr lang="en-US" dirty="0"/>
              <a:t>Questions pertained to:</a:t>
            </a:r>
          </a:p>
          <a:p>
            <a:pPr marL="514350" indent="-514350">
              <a:buFont typeface="+mj-lt"/>
              <a:buAutoNum type="arabicPeriod"/>
            </a:pPr>
            <a:r>
              <a:rPr lang="en-US" dirty="0"/>
              <a:t>Why the termination occurred</a:t>
            </a:r>
          </a:p>
          <a:p>
            <a:pPr marL="514350" indent="-514350">
              <a:buFont typeface="+mj-lt"/>
              <a:buAutoNum type="arabicPeriod"/>
            </a:pPr>
            <a:r>
              <a:rPr lang="en-US" dirty="0"/>
              <a:t>Resources used during termination</a:t>
            </a:r>
          </a:p>
          <a:p>
            <a:pPr marL="514350" indent="-514350">
              <a:buFont typeface="+mj-lt"/>
              <a:buAutoNum type="arabicPeriod"/>
            </a:pPr>
            <a:r>
              <a:rPr lang="en-US" dirty="0"/>
              <a:t>Post termination behaviors </a:t>
            </a:r>
          </a:p>
        </p:txBody>
      </p:sp>
    </p:spTree>
    <p:extLst>
      <p:ext uri="{BB962C8B-B14F-4D97-AF65-F5344CB8AC3E}">
        <p14:creationId xmlns:p14="http://schemas.microsoft.com/office/powerpoint/2010/main" val="31762121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380" y="365126"/>
            <a:ext cx="10599420" cy="822544"/>
          </a:xfrm>
        </p:spPr>
        <p:txBody>
          <a:bodyPr/>
          <a:lstStyle/>
          <a:p>
            <a:r>
              <a:rPr lang="en-US" dirty="0"/>
              <a:t>Recommendations</a:t>
            </a:r>
          </a:p>
        </p:txBody>
      </p:sp>
      <p:sp>
        <p:nvSpPr>
          <p:cNvPr id="3" name="Content Placeholder 2"/>
          <p:cNvSpPr>
            <a:spLocks noGrp="1"/>
          </p:cNvSpPr>
          <p:nvPr>
            <p:ph idx="1"/>
          </p:nvPr>
        </p:nvSpPr>
        <p:spPr>
          <a:xfrm>
            <a:off x="743607" y="1237045"/>
            <a:ext cx="10515600" cy="4753851"/>
          </a:xfrm>
        </p:spPr>
        <p:txBody>
          <a:bodyPr>
            <a:normAutofit fontScale="92500" lnSpcReduction="10000"/>
          </a:bodyPr>
          <a:lstStyle/>
          <a:p>
            <a:pPr>
              <a:buNone/>
            </a:pPr>
            <a:r>
              <a:rPr lang="en-US" dirty="0"/>
              <a:t>Preemptive strategies to prevent loss of the position or ministry:</a:t>
            </a:r>
          </a:p>
          <a:p>
            <a:r>
              <a:rPr lang="en-US" dirty="0"/>
              <a:t>Meet with a new pastor to educate them on what a health ministry is and what the role of the FCN entails.</a:t>
            </a:r>
          </a:p>
          <a:p>
            <a:r>
              <a:rPr lang="en-US" dirty="0"/>
              <a:t>Bagley (2011 ) examined the opportunities and barriers of [FCN] practice implementation, identifying the majority of pastors would support a health ministry program to address health needs in their congregations. </a:t>
            </a:r>
          </a:p>
          <a:p>
            <a:r>
              <a:rPr lang="en-US" dirty="0"/>
              <a:t>Present outcomes achieved to sustain health and wellness in the congregation and community </a:t>
            </a:r>
          </a:p>
          <a:p>
            <a:r>
              <a:rPr lang="en-US" dirty="0"/>
              <a:t>Connect health ministry to evangelization through providing service to God’s people—this integrates health and faith concepts, aligning with the faith community’s mission.  </a:t>
            </a:r>
          </a:p>
          <a:p>
            <a:r>
              <a:rPr lang="en-US" dirty="0"/>
              <a:t>Ask for support, offer assistance and demonstrate collaboration.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660" y="196961"/>
            <a:ext cx="10645140" cy="822544"/>
          </a:xfrm>
        </p:spPr>
        <p:txBody>
          <a:bodyPr/>
          <a:lstStyle/>
          <a:p>
            <a:r>
              <a:rPr lang="en-US" dirty="0"/>
              <a:t>Recommendations</a:t>
            </a:r>
          </a:p>
        </p:txBody>
      </p:sp>
      <p:sp>
        <p:nvSpPr>
          <p:cNvPr id="3" name="Content Placeholder 2"/>
          <p:cNvSpPr>
            <a:spLocks noGrp="1"/>
          </p:cNvSpPr>
          <p:nvPr>
            <p:ph idx="1"/>
          </p:nvPr>
        </p:nvSpPr>
        <p:spPr>
          <a:xfrm>
            <a:off x="754117" y="953266"/>
            <a:ext cx="10515600" cy="4564665"/>
          </a:xfrm>
        </p:spPr>
        <p:txBody>
          <a:bodyPr>
            <a:normAutofit/>
          </a:bodyPr>
          <a:lstStyle/>
          <a:p>
            <a:pPr>
              <a:buNone/>
            </a:pPr>
            <a:r>
              <a:rPr lang="en-US" dirty="0"/>
              <a:t>Preemptive strategies to prevent loss of the position or ministry (cont.):</a:t>
            </a:r>
          </a:p>
          <a:p>
            <a:pPr lvl="0"/>
            <a:r>
              <a:rPr lang="en-US" dirty="0"/>
              <a:t>Create an environment and infrastructure where the health ministry can be financially self-sustaining to reduce the burden on the church’s general fund; allowing allocation of resources when church finances may be strapped.</a:t>
            </a:r>
          </a:p>
          <a:p>
            <a:pPr lvl="0"/>
            <a:r>
              <a:rPr lang="en-US" dirty="0"/>
              <a:t>Succession planning to anticipate if the role may become vacant</a:t>
            </a:r>
          </a:p>
          <a:p>
            <a:pPr lvl="1"/>
            <a:r>
              <a:rPr lang="en-US" dirty="0"/>
              <a:t>Pray for guidance and discernment,  </a:t>
            </a:r>
          </a:p>
          <a:p>
            <a:pPr lvl="1"/>
            <a:r>
              <a:rPr lang="en-US" dirty="0"/>
              <a:t>Identifying and develop a successor</a:t>
            </a:r>
          </a:p>
          <a:p>
            <a:pPr lvl="1"/>
            <a:r>
              <a:rPr lang="en-US" dirty="0"/>
              <a:t>prepare the congregation using a change/transition model—a well-developed health cabinet may carry forward the goals while search for a new FCN occurs.</a:t>
            </a:r>
          </a:p>
          <a:p>
            <a:endParaRPr lang="en-US" dirty="0"/>
          </a:p>
        </p:txBody>
      </p:sp>
      <p:sp>
        <p:nvSpPr>
          <p:cNvPr id="4" name="TextBox 3"/>
          <p:cNvSpPr txBox="1"/>
          <p:nvPr/>
        </p:nvSpPr>
        <p:spPr>
          <a:xfrm>
            <a:off x="956441" y="5602013"/>
            <a:ext cx="9511863" cy="1477328"/>
          </a:xfrm>
          <a:prstGeom prst="rect">
            <a:avLst/>
          </a:prstGeom>
          <a:noFill/>
        </p:spPr>
        <p:txBody>
          <a:bodyPr wrap="square" rtlCol="0">
            <a:spAutoFit/>
          </a:bodyPr>
          <a:lstStyle/>
          <a:p>
            <a:pPr lvl="0"/>
            <a:r>
              <a:rPr lang="en-US" sz="2400" dirty="0">
                <a:solidFill>
                  <a:srgbClr val="0033CC"/>
                </a:solidFill>
                <a:latin typeface="AR BLANCA" pitchFamily="2" charset="0"/>
              </a:rPr>
              <a:t>One FCN’s lived experience includes “surviving” six pastoral changes at one church in 20+ years. This is an approach she has used to successfully sustain and grow the church’s health ministry.</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196961"/>
            <a:ext cx="10610850" cy="822544"/>
          </a:xfrm>
        </p:spPr>
        <p:txBody>
          <a:bodyPr/>
          <a:lstStyle/>
          <a:p>
            <a:r>
              <a:rPr lang="en-US" dirty="0"/>
              <a:t>Recommendations</a:t>
            </a:r>
          </a:p>
        </p:txBody>
      </p:sp>
      <p:sp>
        <p:nvSpPr>
          <p:cNvPr id="3" name="Content Placeholder 2"/>
          <p:cNvSpPr>
            <a:spLocks noGrp="1"/>
          </p:cNvSpPr>
          <p:nvPr>
            <p:ph idx="1"/>
          </p:nvPr>
        </p:nvSpPr>
        <p:spPr>
          <a:xfrm>
            <a:off x="754117" y="953266"/>
            <a:ext cx="10515600" cy="4564665"/>
          </a:xfrm>
        </p:spPr>
        <p:txBody>
          <a:bodyPr>
            <a:normAutofit lnSpcReduction="10000"/>
          </a:bodyPr>
          <a:lstStyle/>
          <a:p>
            <a:r>
              <a:rPr lang="en-US" dirty="0"/>
              <a:t>Use a professional association for support</a:t>
            </a:r>
          </a:p>
          <a:p>
            <a:r>
              <a:rPr lang="en-US" dirty="0"/>
              <a:t>Employ a transition model. </a:t>
            </a:r>
          </a:p>
          <a:p>
            <a:pPr lvl="1"/>
            <a:r>
              <a:rPr lang="en-US" dirty="0"/>
              <a:t>Transition is a three-prong psychological reorientation process that people go through as they come to terms with the change; </a:t>
            </a:r>
          </a:p>
          <a:p>
            <a:pPr lvl="1"/>
            <a:r>
              <a:rPr lang="en-US" dirty="0"/>
              <a:t>Focus is on letting go of and grieving for what was, while anticipating a new beginning or what will be (Bridges, W. &amp; Bridges S., 2017). </a:t>
            </a:r>
          </a:p>
          <a:p>
            <a:r>
              <a:rPr lang="en-US" dirty="0"/>
              <a:t>Apply The Model for Healthy Living </a:t>
            </a:r>
          </a:p>
          <a:p>
            <a:pPr lvl="1"/>
            <a:r>
              <a:rPr lang="en-US" dirty="0"/>
              <a:t>Recognize the challenges of balancing life while fulfilling a call to ministry against the backdrop of vocation (Church Health Reader, Fall 2018). </a:t>
            </a:r>
          </a:p>
          <a:p>
            <a:pPr lvl="1"/>
            <a:r>
              <a:rPr lang="en-US" dirty="0"/>
              <a:t>Use the seven dimensions of wellness to guide questions, reflect on healing scriptures, and create actionable goals to regain whole person health and wellness. </a:t>
            </a:r>
          </a:p>
          <a:p>
            <a:endParaRPr lang="en-US" dirty="0"/>
          </a:p>
        </p:txBody>
      </p:sp>
      <p:sp>
        <p:nvSpPr>
          <p:cNvPr id="4" name="TextBox 3"/>
          <p:cNvSpPr txBox="1"/>
          <p:nvPr/>
        </p:nvSpPr>
        <p:spPr>
          <a:xfrm>
            <a:off x="956441" y="5602013"/>
            <a:ext cx="9511863" cy="830997"/>
          </a:xfrm>
          <a:prstGeom prst="rect">
            <a:avLst/>
          </a:prstGeom>
          <a:noFill/>
        </p:spPr>
        <p:txBody>
          <a:bodyPr wrap="square" rtlCol="0">
            <a:spAutoFit/>
          </a:bodyPr>
          <a:lstStyle/>
          <a:p>
            <a:pPr lvl="0"/>
            <a:r>
              <a:rPr lang="en-US" sz="2400" dirty="0">
                <a:solidFill>
                  <a:srgbClr val="0033CC"/>
                </a:solidFill>
                <a:latin typeface="AR BLANCA" pitchFamily="2" charset="0"/>
              </a:rPr>
              <a:t>One FCN’s lived experience following termination involved seeking spiritual direction for help to identify her ministry calling.</a:t>
            </a:r>
            <a:endParaRPr lang="en-US" dirty="0">
              <a:solidFill>
                <a:srgbClr val="0033CC"/>
              </a:solidFill>
              <a:latin typeface="AR BLANCA" pitchFamily="2"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230" y="196961"/>
            <a:ext cx="10656570" cy="822544"/>
          </a:xfrm>
        </p:spPr>
        <p:txBody>
          <a:bodyPr/>
          <a:lstStyle/>
          <a:p>
            <a:r>
              <a:rPr lang="en-US" dirty="0"/>
              <a:t>Comfort in the Gap</a:t>
            </a:r>
          </a:p>
        </p:txBody>
      </p:sp>
      <p:sp>
        <p:nvSpPr>
          <p:cNvPr id="3" name="Content Placeholder 2"/>
          <p:cNvSpPr>
            <a:spLocks noGrp="1"/>
          </p:cNvSpPr>
          <p:nvPr>
            <p:ph idx="1"/>
          </p:nvPr>
        </p:nvSpPr>
        <p:spPr>
          <a:xfrm>
            <a:off x="754117" y="953266"/>
            <a:ext cx="11091042" cy="4869465"/>
          </a:xfrm>
        </p:spPr>
        <p:txBody>
          <a:bodyPr>
            <a:normAutofit fontScale="85000" lnSpcReduction="20000"/>
          </a:bodyPr>
          <a:lstStyle/>
          <a:p>
            <a:pPr>
              <a:buNone/>
            </a:pPr>
            <a:r>
              <a:rPr lang="en-US" sz="4600" dirty="0"/>
              <a:t>Hinton (2018) provides comfort in the life-altering situation that is termination of employment:</a:t>
            </a:r>
          </a:p>
          <a:p>
            <a:pPr lvl="0"/>
            <a:r>
              <a:rPr lang="en-US" dirty="0"/>
              <a:t>Our job is not where our value lies; value is in God’s eyes and has nothing to do with the ministry.</a:t>
            </a:r>
          </a:p>
          <a:p>
            <a:pPr lvl="0"/>
            <a:r>
              <a:rPr lang="en-US" dirty="0"/>
              <a:t>God’s plan is bigger than ours and He is at work no matter how painful the situation is.</a:t>
            </a:r>
          </a:p>
          <a:p>
            <a:pPr lvl="0"/>
            <a:r>
              <a:rPr lang="en-US" dirty="0"/>
              <a:t>Our emotions and feelings are only one perception of the situation; owning our emotions allows God to help us learn and grow spiritually.</a:t>
            </a:r>
          </a:p>
          <a:p>
            <a:pPr lvl="0"/>
            <a:r>
              <a:rPr lang="en-US" dirty="0"/>
              <a:t>Take the high road. Pray, conduct self-examination, speak to someone for spiritual support and direction; and do not take responsibility for others’ choices, behaviors, or actions.</a:t>
            </a:r>
          </a:p>
          <a:p>
            <a:pPr lvl="0"/>
            <a:r>
              <a:rPr lang="en-US" dirty="0"/>
              <a:t>Praying for those who persecute us and cause pain and suffering changes the perspective and removes their power to hurt.</a:t>
            </a:r>
          </a:p>
          <a:p>
            <a:pPr lvl="0"/>
            <a:r>
              <a:rPr lang="en-US" dirty="0"/>
              <a:t>Prepare for the next step God has chosen specifically for us. He is already at work preparing our future.</a:t>
            </a:r>
          </a:p>
          <a:p>
            <a:endParaRPr lang="en-US" dirty="0"/>
          </a:p>
        </p:txBody>
      </p:sp>
      <p:sp>
        <p:nvSpPr>
          <p:cNvPr id="4" name="TextBox 3"/>
          <p:cNvSpPr txBox="1"/>
          <p:nvPr/>
        </p:nvSpPr>
        <p:spPr>
          <a:xfrm>
            <a:off x="966951" y="5791199"/>
            <a:ext cx="9511863" cy="830997"/>
          </a:xfrm>
          <a:prstGeom prst="rect">
            <a:avLst/>
          </a:prstGeom>
          <a:noFill/>
        </p:spPr>
        <p:txBody>
          <a:bodyPr wrap="square" rtlCol="0">
            <a:spAutoFit/>
          </a:bodyPr>
          <a:lstStyle/>
          <a:p>
            <a:pPr lvl="0"/>
            <a:r>
              <a:rPr lang="en-US" sz="2400" dirty="0">
                <a:solidFill>
                  <a:srgbClr val="0033CC"/>
                </a:solidFill>
                <a:latin typeface="AR BLANCA" pitchFamily="2" charset="0"/>
              </a:rPr>
              <a:t>There is hope in God’s plan for us, that our gift of service will be used, as we lean into Him and use the resources He provides.</a:t>
            </a:r>
            <a:endParaRPr lang="en-US" dirty="0">
              <a:solidFill>
                <a:srgbClr val="0033CC"/>
              </a:solidFill>
              <a:latin typeface="AR BLANCA" pitchFamily="2"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0296"/>
          </a:xfrm>
        </p:spPr>
        <p:txBody>
          <a:bodyPr>
            <a:normAutofit fontScale="90000"/>
          </a:bodyPr>
          <a:lstStyle/>
          <a:p>
            <a:r>
              <a:rPr lang="en-US" dirty="0"/>
              <a:t>References</a:t>
            </a:r>
          </a:p>
        </p:txBody>
      </p:sp>
      <p:sp>
        <p:nvSpPr>
          <p:cNvPr id="3" name="Content Placeholder 2"/>
          <p:cNvSpPr>
            <a:spLocks noGrp="1"/>
          </p:cNvSpPr>
          <p:nvPr>
            <p:ph idx="1"/>
          </p:nvPr>
        </p:nvSpPr>
        <p:spPr>
          <a:xfrm>
            <a:off x="838200" y="893379"/>
            <a:ext cx="10912366" cy="5686097"/>
          </a:xfrm>
        </p:spPr>
        <p:txBody>
          <a:bodyPr>
            <a:normAutofit fontScale="55000" lnSpcReduction="20000"/>
          </a:bodyPr>
          <a:lstStyle/>
          <a:p>
            <a:pPr>
              <a:buNone/>
            </a:pPr>
            <a:r>
              <a:rPr lang="en-US" sz="3300" dirty="0"/>
              <a:t>Bagley, C. A. (2011). </a:t>
            </a:r>
            <a:r>
              <a:rPr lang="en-US" sz="3300" i="1" dirty="0"/>
              <a:t>Parish nurse practice implementation: Opportunities and barriers.</a:t>
            </a:r>
            <a:r>
              <a:rPr lang="en-US" sz="3300" dirty="0"/>
              <a:t> (Doctoral dissertation). 	Retrieved from 	ProQuest. (Accession No. 3466281).</a:t>
            </a:r>
            <a:endParaRPr lang="en-US" sz="3300" b="1" dirty="0"/>
          </a:p>
          <a:p>
            <a:pPr>
              <a:buNone/>
            </a:pPr>
            <a:r>
              <a:rPr lang="en-US" sz="3300" dirty="0"/>
              <a:t>Bland, , J. E. (2015) The far-reaching impact of job loss and unemployment. </a:t>
            </a:r>
            <a:r>
              <a:rPr lang="en-US" sz="3300" i="1" dirty="0"/>
              <a:t>Annu Rev </a:t>
            </a:r>
            <a:r>
              <a:rPr lang="en-US" sz="3300" i="1" dirty="0" err="1"/>
              <a:t>Sociol</a:t>
            </a:r>
            <a:r>
              <a:rPr lang="en-US" sz="3300" i="1" dirty="0"/>
              <a:t>, 41</a:t>
            </a:r>
            <a:r>
              <a:rPr lang="en-US" sz="3300" dirty="0"/>
              <a:t>, 239-375. 	Doi:10.1146annurev-soc-	071913-043237</a:t>
            </a:r>
            <a:endParaRPr lang="en-US" sz="3300" b="1" dirty="0"/>
          </a:p>
          <a:p>
            <a:pPr>
              <a:buNone/>
            </a:pPr>
            <a:r>
              <a:rPr lang="en-US" sz="3300" dirty="0"/>
              <a:t>Bridges, W. and Bridges, S. (2017) Managing Transitions: Making the most of Change, 25</a:t>
            </a:r>
            <a:r>
              <a:rPr lang="en-US" sz="3300" baseline="30000" dirty="0"/>
              <a:t>th</a:t>
            </a:r>
            <a:r>
              <a:rPr lang="en-US" sz="3300" dirty="0"/>
              <a:t> Anniversary Ed. 	Philadelphia: </a:t>
            </a:r>
            <a:r>
              <a:rPr lang="en-US" sz="3300" dirty="0" err="1"/>
              <a:t>Perseus</a:t>
            </a:r>
            <a:r>
              <a:rPr lang="en-US" sz="3300" dirty="0"/>
              <a:t> Publishing</a:t>
            </a:r>
            <a:endParaRPr lang="en-US" sz="3300" b="1" dirty="0"/>
          </a:p>
          <a:p>
            <a:pPr>
              <a:buNone/>
            </a:pPr>
            <a:r>
              <a:rPr lang="en-US" sz="3300" dirty="0"/>
              <a:t>Catholic Health Association of the United States. (2016). Improving the lives of older adults through community 	partnerships: Healing body, mind and spirit.  Retrieved from </a:t>
            </a:r>
            <a:r>
              <a:rPr lang="en-US" sz="3300" dirty="0">
                <a:hlinkClick r:id="rId2"/>
              </a:rPr>
              <a:t>https://www.chausa.org/docs/default-</a:t>
            </a:r>
            <a:r>
              <a:rPr lang="en-US" sz="3300" u="sng" dirty="0">
                <a:hlinkClick r:id="rId2"/>
              </a:rPr>
              <a:t>	</a:t>
            </a:r>
            <a:r>
              <a:rPr lang="en-US" sz="3300" dirty="0">
                <a:hlinkClick r:id="rId2"/>
              </a:rPr>
              <a:t>source/eldercare/improving-the-</a:t>
            </a:r>
            <a:r>
              <a:rPr lang="en-US" sz="3300" dirty="0"/>
              <a:t>lives-of-older-adults-through-faith-community-</a:t>
            </a:r>
            <a:r>
              <a:rPr lang="en-US" sz="3300" dirty="0" err="1"/>
              <a:t>partnerships_final</a:t>
            </a:r>
            <a:r>
              <a:rPr lang="en-US" sz="3300" dirty="0"/>
              <a:t>-</a:t>
            </a:r>
            <a:r>
              <a:rPr lang="en-US" sz="3300" dirty="0" err="1"/>
              <a:t>oct</a:t>
            </a:r>
            <a:r>
              <a:rPr lang="en-US" sz="3300" dirty="0"/>
              <a:t>-	192016.pdf?sfvrsn=0</a:t>
            </a:r>
          </a:p>
          <a:p>
            <a:pPr>
              <a:buNone/>
            </a:pPr>
            <a:r>
              <a:rPr lang="en-US" sz="3300" dirty="0"/>
              <a:t>Church Health Reader. (Fall 2018). The Model for Healthy Living for clergy: Self-assessment, reflection and goals. 	</a:t>
            </a:r>
            <a:r>
              <a:rPr lang="en-US" sz="3300" i="1" dirty="0"/>
              <a:t>Church Health Reader, 8</a:t>
            </a:r>
            <a:r>
              <a:rPr lang="en-US" sz="3300" dirty="0"/>
              <a:t>(4), 17-20.</a:t>
            </a:r>
            <a:endParaRPr lang="en-US" sz="3300" b="1" dirty="0"/>
          </a:p>
          <a:p>
            <a:pPr>
              <a:buNone/>
            </a:pPr>
            <a:r>
              <a:rPr lang="en-US" sz="3300" dirty="0"/>
              <a:t>Farley, J. E. (2006). Responses of Mental Health Professionals to Lay-Offs. </a:t>
            </a:r>
            <a:r>
              <a:rPr lang="en-US" sz="3300" i="1" dirty="0"/>
              <a:t>Psychiatric Services</a:t>
            </a:r>
            <a:r>
              <a:rPr lang="en-US" sz="3300" dirty="0"/>
              <a:t>.	 	</a:t>
            </a:r>
            <a:r>
              <a:rPr lang="en-US" sz="3300" u="sng" dirty="0">
                <a:hlinkClick r:id="rId3"/>
              </a:rPr>
              <a:t>https://doi.org/10.1176/ps.42.6.624</a:t>
            </a:r>
            <a:r>
              <a:rPr lang="en-US" sz="3300" dirty="0"/>
              <a:t> </a:t>
            </a:r>
            <a:endParaRPr lang="en-US" sz="3300" b="1" dirty="0"/>
          </a:p>
          <a:p>
            <a:pPr>
              <a:buNone/>
            </a:pPr>
            <a:r>
              <a:rPr lang="en-US" sz="3300" dirty="0"/>
              <a:t>Dirksen, M. E. (1993) Unemployment: More than the loss of a job. </a:t>
            </a:r>
            <a:r>
              <a:rPr lang="en-US" sz="3300" i="1" dirty="0"/>
              <a:t>AAOHN Journal, 42</a:t>
            </a:r>
            <a:r>
              <a:rPr lang="en-US" sz="3300" dirty="0"/>
              <a:t>(10), 468-476.</a:t>
            </a:r>
          </a:p>
          <a:p>
            <a:pPr>
              <a:buNone/>
            </a:pPr>
            <a:r>
              <a:rPr lang="en-US" sz="3300" dirty="0"/>
              <a:t>Hinton, S. T. (Spring 2016).. How could God let this happen? When loss of a position causes spiritual 	</a:t>
            </a:r>
            <a:r>
              <a:rPr lang="en-US" sz="3300" dirty="0" err="1"/>
              <a:t>woundedness</a:t>
            </a:r>
            <a:r>
              <a:rPr lang="en-US" sz="3300" dirty="0"/>
              <a:t>. </a:t>
            </a:r>
            <a:r>
              <a:rPr lang="en-US" sz="3300" i="1" dirty="0"/>
              <a:t>Perspectives, 	15</a:t>
            </a:r>
            <a:r>
              <a:rPr lang="en-US" sz="3300" dirty="0"/>
              <a:t>(1).</a:t>
            </a:r>
          </a:p>
          <a:p>
            <a:pPr>
              <a:buNone/>
            </a:pPr>
            <a:r>
              <a:rPr lang="en-US" sz="3300" dirty="0"/>
              <a:t>Knighten, M. L. (2019, August) Evidence-based practice [Position Statement]. Memphis, TN: Westberg Institute 	for Faith Community Nursing.</a:t>
            </a:r>
          </a:p>
          <a:p>
            <a:pPr>
              <a:buNone/>
            </a:pPr>
            <a:r>
              <a:rPr lang="en-US" sz="3300" dirty="0" err="1"/>
              <a:t>Noer</a:t>
            </a:r>
            <a:r>
              <a:rPr lang="en-US" sz="3300" dirty="0"/>
              <a:t>, D. M. (1993). </a:t>
            </a:r>
            <a:r>
              <a:rPr lang="en-US" sz="3300" i="1" dirty="0"/>
              <a:t>Healing the wounds: Overcoming the trauma of layoffs and revitalizing downsized 	organizations</a:t>
            </a:r>
            <a:r>
              <a:rPr lang="en-US" sz="3300" dirty="0"/>
              <a:t>. San 	Francisco: </a:t>
            </a:r>
            <a:r>
              <a:rPr lang="en-US" sz="3300" dirty="0" err="1"/>
              <a:t>Jossey</a:t>
            </a:r>
            <a:r>
              <a:rPr lang="en-US" sz="3300" dirty="0"/>
              <a:t>-Bass.</a:t>
            </a:r>
          </a:p>
          <a:p>
            <a:pPr>
              <a:buNone/>
            </a:pPr>
            <a:r>
              <a:rPr lang="en-US" sz="3300" dirty="0" err="1"/>
              <a:t>Nouwen</a:t>
            </a:r>
            <a:r>
              <a:rPr lang="en-US" sz="3300" dirty="0"/>
              <a:t>, H. J. M. (1979).  The Wounded Healer, New York: Image Books.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0296"/>
          </a:xfrm>
        </p:spPr>
        <p:txBody>
          <a:bodyPr>
            <a:normAutofit fontScale="90000"/>
          </a:bodyPr>
          <a:lstStyle/>
          <a:p>
            <a:r>
              <a:rPr lang="en-US" dirty="0"/>
              <a:t>References</a:t>
            </a:r>
          </a:p>
        </p:txBody>
      </p:sp>
      <p:sp>
        <p:nvSpPr>
          <p:cNvPr id="3" name="Content Placeholder 2"/>
          <p:cNvSpPr>
            <a:spLocks noGrp="1"/>
          </p:cNvSpPr>
          <p:nvPr>
            <p:ph idx="1"/>
          </p:nvPr>
        </p:nvSpPr>
        <p:spPr>
          <a:xfrm>
            <a:off x="838200" y="893379"/>
            <a:ext cx="10912366" cy="5686097"/>
          </a:xfrm>
        </p:spPr>
        <p:txBody>
          <a:bodyPr>
            <a:normAutofit/>
          </a:bodyPr>
          <a:lstStyle/>
          <a:p>
            <a:pPr>
              <a:buNone/>
            </a:pPr>
            <a:r>
              <a:rPr lang="en-US" sz="2000" dirty="0"/>
              <a:t>Ziebarth, D. (April 2018). Job termination survey: Faith community nursing. </a:t>
            </a:r>
            <a:r>
              <a:rPr lang="en-US" sz="2000" i="1" dirty="0"/>
              <a:t>International 	Journal of Faith Community Nursing, 4</a:t>
            </a:r>
            <a:r>
              <a:rPr lang="en-US" sz="2000" dirty="0"/>
              <a:t>(1), 34-48.</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37881"/>
          </a:xfrm>
        </p:spPr>
        <p:txBody>
          <a:bodyPr>
            <a:normAutofit/>
          </a:bodyPr>
          <a:lstStyle/>
          <a:p>
            <a:r>
              <a:rPr lang="en-US" dirty="0"/>
              <a:t>Questions?</a:t>
            </a:r>
          </a:p>
        </p:txBody>
      </p:sp>
      <p:sp>
        <p:nvSpPr>
          <p:cNvPr id="3" name="Content Placeholder 2"/>
          <p:cNvSpPr>
            <a:spLocks noGrp="1"/>
          </p:cNvSpPr>
          <p:nvPr>
            <p:ph idx="1"/>
          </p:nvPr>
        </p:nvSpPr>
        <p:spPr>
          <a:xfrm>
            <a:off x="228600" y="4686299"/>
            <a:ext cx="11125200" cy="1490663"/>
          </a:xfrm>
        </p:spPr>
        <p:txBody>
          <a:bodyPr>
            <a:normAutofit/>
          </a:bodyPr>
          <a:lstStyle/>
          <a:p>
            <a:pPr>
              <a:buNone/>
            </a:pPr>
            <a:r>
              <a:rPr lang="en-US" dirty="0"/>
              <a:t>Contacts:</a:t>
            </a:r>
          </a:p>
          <a:p>
            <a:pPr>
              <a:buNone/>
            </a:pPr>
            <a:r>
              <a:rPr lang="en-US" sz="2400" dirty="0"/>
              <a:t>Mary Lynne Knighten, DNP, RN, NEA-BC </a:t>
            </a:r>
            <a:r>
              <a:rPr lang="en-US" sz="2400" dirty="0">
                <a:hlinkClick r:id="rId2"/>
              </a:rPr>
              <a:t>knightenmarylynne@hotmail.com</a:t>
            </a:r>
            <a:r>
              <a:rPr lang="en-US" sz="2400" dirty="0"/>
              <a:t> 310-386-1539</a:t>
            </a:r>
          </a:p>
          <a:p>
            <a:pPr>
              <a:buNone/>
            </a:pPr>
            <a:r>
              <a:rPr lang="en-US" sz="2400" dirty="0"/>
              <a:t>Deborah Ziebarth, PhD, MSN, RN-BC </a:t>
            </a:r>
            <a:r>
              <a:rPr lang="en-US" sz="2400" i="1" dirty="0">
                <a:hlinkClick r:id="rId3"/>
              </a:rPr>
              <a:t>dziebarth@herzing.edu</a:t>
            </a:r>
            <a:r>
              <a:rPr lang="en-US" sz="2400" i="1" dirty="0"/>
              <a:t> 262-649-1710 Ext. 61647</a:t>
            </a:r>
            <a:endParaRPr lang="en-US" sz="2400" dirty="0"/>
          </a:p>
          <a:p>
            <a:pPr>
              <a:buNone/>
            </a:pPr>
            <a:endParaRPr lang="en-US" sz="2400" dirty="0"/>
          </a:p>
        </p:txBody>
      </p:sp>
      <p:pic>
        <p:nvPicPr>
          <p:cNvPr id="1026" name="Picture 2" descr="C:\Users\Mary Lynne\AppData\Local\Microsoft\Windows\Temporary Internet Files\Content.IE5\B3WAH298\question-marks[1].jpg"/>
          <p:cNvPicPr>
            <a:picLocks noChangeAspect="1" noChangeArrowheads="1"/>
          </p:cNvPicPr>
          <p:nvPr/>
        </p:nvPicPr>
        <p:blipFill>
          <a:blip r:embed="rId4" cstate="print"/>
          <a:srcRect/>
          <a:stretch>
            <a:fillRect/>
          </a:stretch>
        </p:blipFill>
        <p:spPr bwMode="auto">
          <a:xfrm>
            <a:off x="4144945" y="387351"/>
            <a:ext cx="4762500" cy="35687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2E8B7-5902-4678-83C2-BA79D67B03EE}"/>
              </a:ext>
            </a:extLst>
          </p:cNvPr>
          <p:cNvSpPr>
            <a:spLocks noGrp="1"/>
          </p:cNvSpPr>
          <p:nvPr>
            <p:ph type="title"/>
          </p:nvPr>
        </p:nvSpPr>
        <p:spPr/>
        <p:txBody>
          <a:bodyPr>
            <a:normAutofit fontScale="90000"/>
          </a:bodyPr>
          <a:lstStyle/>
          <a:p>
            <a:r>
              <a:rPr lang="en-US" b="1" dirty="0"/>
              <a:t>Termination of a Faith Community Nurse: Translation of Research into Practice</a:t>
            </a:r>
            <a:br>
              <a:rPr lang="en-US" dirty="0"/>
            </a:br>
            <a:endParaRPr lang="en-US" dirty="0"/>
          </a:p>
        </p:txBody>
      </p:sp>
      <p:sp>
        <p:nvSpPr>
          <p:cNvPr id="3" name="Content Placeholder 2">
            <a:extLst>
              <a:ext uri="{FF2B5EF4-FFF2-40B4-BE49-F238E27FC236}">
                <a16:creationId xmlns:a16="http://schemas.microsoft.com/office/drawing/2014/main" id="{AE2666A5-9881-4177-B479-34136526BB59}"/>
              </a:ext>
            </a:extLst>
          </p:cNvPr>
          <p:cNvSpPr>
            <a:spLocks noGrp="1"/>
          </p:cNvSpPr>
          <p:nvPr>
            <p:ph idx="1"/>
          </p:nvPr>
        </p:nvSpPr>
        <p:spPr/>
        <p:txBody>
          <a:bodyPr>
            <a:normAutofit/>
          </a:bodyPr>
          <a:lstStyle/>
          <a:p>
            <a:r>
              <a:rPr lang="en-US" b="1" dirty="0"/>
              <a:t>Voluntary termination</a:t>
            </a:r>
            <a:r>
              <a:rPr lang="en-US" dirty="0"/>
              <a:t> is when an employee decides to leave a job of their own accord because of a change in personal circumstances, dissatisfaction with working conditions, or the search for a better job. </a:t>
            </a:r>
          </a:p>
          <a:p>
            <a:r>
              <a:rPr lang="en-US" b="1" dirty="0"/>
              <a:t>Involuntary termination</a:t>
            </a:r>
            <a:r>
              <a:rPr lang="en-US" dirty="0"/>
              <a:t> is when an employee is asked to leave a job and it most often occurs in faith community nursing when a program is eliminated. Programs are eliminated at both hospitals and faith communities for different reasons. </a:t>
            </a:r>
          </a:p>
          <a:p>
            <a:endParaRPr lang="en-US" dirty="0"/>
          </a:p>
        </p:txBody>
      </p:sp>
    </p:spTree>
    <p:extLst>
      <p:ext uri="{BB962C8B-B14F-4D97-AF65-F5344CB8AC3E}">
        <p14:creationId xmlns:p14="http://schemas.microsoft.com/office/powerpoint/2010/main" val="2890246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Research:</a:t>
            </a:r>
            <a:r>
              <a:rPr lang="en-US" dirty="0"/>
              <a:t> Registered Nursing (RN) Turnover</a:t>
            </a:r>
          </a:p>
        </p:txBody>
      </p:sp>
      <p:sp>
        <p:nvSpPr>
          <p:cNvPr id="3" name="Content Placeholder 2"/>
          <p:cNvSpPr>
            <a:spLocks noGrp="1"/>
          </p:cNvSpPr>
          <p:nvPr>
            <p:ph idx="1"/>
          </p:nvPr>
        </p:nvSpPr>
        <p:spPr/>
        <p:txBody>
          <a:bodyPr>
            <a:normAutofit/>
          </a:bodyPr>
          <a:lstStyle/>
          <a:p>
            <a:r>
              <a:rPr lang="en-US" dirty="0"/>
              <a:t>Average RN turnover is increasing. The rate is 16.4%, which is a 2.2% increase from 2013 (p.4). </a:t>
            </a:r>
          </a:p>
          <a:p>
            <a:r>
              <a:rPr lang="en-US" dirty="0"/>
              <a:t>The top ten reasons why RNs voluntarily terminate, are: relocation, personal reasons, career advancement, retirement, education, salary, commute/location, scheduling, workload/staffing ratios and unknown (p.5).</a:t>
            </a:r>
          </a:p>
          <a:p>
            <a:r>
              <a:rPr lang="en-US" dirty="0"/>
              <a:t>The average cost of replacement for a bedside RN ranges from $36,900 to $57,300 resulting in the average hospital losing $4.9M – $7.6M (p.8). </a:t>
            </a:r>
          </a:p>
          <a:p>
            <a:pPr marL="0" indent="0">
              <a:buNone/>
            </a:pPr>
            <a:r>
              <a:rPr lang="en-US" i="1" dirty="0" err="1">
                <a:highlight>
                  <a:srgbClr val="FFFF00"/>
                </a:highlight>
              </a:rPr>
              <a:t>Colosi</a:t>
            </a:r>
            <a:r>
              <a:rPr lang="en-US" i="1" dirty="0">
                <a:highlight>
                  <a:srgbClr val="FFFF00"/>
                </a:highlight>
              </a:rPr>
              <a:t>, 2015 </a:t>
            </a:r>
          </a:p>
          <a:p>
            <a:endParaRPr lang="en-US" i="1" dirty="0"/>
          </a:p>
          <a:p>
            <a:endParaRPr lang="en-US" dirty="0"/>
          </a:p>
        </p:txBody>
      </p:sp>
    </p:spTree>
    <p:extLst>
      <p:ext uri="{BB962C8B-B14F-4D97-AF65-F5344CB8AC3E}">
        <p14:creationId xmlns:p14="http://schemas.microsoft.com/office/powerpoint/2010/main" val="3725283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3209"/>
          </a:xfrm>
        </p:spPr>
        <p:txBody>
          <a:bodyPr>
            <a:normAutofit/>
          </a:bodyPr>
          <a:lstStyle/>
          <a:p>
            <a:r>
              <a:rPr lang="en-US" b="1" dirty="0"/>
              <a:t>Research: </a:t>
            </a:r>
            <a:r>
              <a:rPr lang="en-US" i="1" dirty="0"/>
              <a:t>Community Nurse Turnover</a:t>
            </a:r>
          </a:p>
        </p:txBody>
      </p:sp>
      <p:sp>
        <p:nvSpPr>
          <p:cNvPr id="3" name="Content Placeholder 2"/>
          <p:cNvSpPr>
            <a:spLocks noGrp="1"/>
          </p:cNvSpPr>
          <p:nvPr>
            <p:ph idx="1"/>
          </p:nvPr>
        </p:nvSpPr>
        <p:spPr>
          <a:xfrm>
            <a:off x="838200" y="1138335"/>
            <a:ext cx="10515600" cy="5038628"/>
          </a:xfrm>
        </p:spPr>
        <p:txBody>
          <a:bodyPr>
            <a:normAutofit fontScale="92500" lnSpcReduction="20000"/>
          </a:bodyPr>
          <a:lstStyle/>
          <a:p>
            <a:r>
              <a:rPr lang="en-US" dirty="0"/>
              <a:t>There is a relationship between lower job satisfaction and higher feelings of burnout. </a:t>
            </a:r>
          </a:p>
          <a:p>
            <a:r>
              <a:rPr lang="en-US" dirty="0"/>
              <a:t>Job satisfaction was positively affected by role clarity, skill variety, possibilities for growth and feedback at work. </a:t>
            </a:r>
          </a:p>
          <a:p>
            <a:r>
              <a:rPr lang="en-US" dirty="0"/>
              <a:t>Job dissatisfied  was attributed to supervisor conflict, lack of role clarity, and lack of advancement opportunities. </a:t>
            </a:r>
          </a:p>
          <a:p>
            <a:r>
              <a:rPr lang="en-US" dirty="0"/>
              <a:t>The greater complaints of burnout among community nurses seem to be the consequence of the fact that they felt themselves </a:t>
            </a:r>
            <a:r>
              <a:rPr lang="en-US" u="sng" dirty="0"/>
              <a:t>isolated and less supported by their supervisor. </a:t>
            </a:r>
          </a:p>
          <a:p>
            <a:r>
              <a:rPr lang="en-US" dirty="0"/>
              <a:t>Although community nurses do have more autonomy in their work, this characteristic was less important for job satisfaction. </a:t>
            </a:r>
          </a:p>
          <a:p>
            <a:r>
              <a:rPr lang="en-US" dirty="0"/>
              <a:t>The </a:t>
            </a:r>
            <a:r>
              <a:rPr lang="en-US" u="sng" dirty="0"/>
              <a:t>social support received at work was important in increasing job satisfaction and decreasing burnout. </a:t>
            </a:r>
          </a:p>
          <a:p>
            <a:pPr marL="0" indent="0">
              <a:buNone/>
            </a:pPr>
            <a:r>
              <a:rPr lang="en-US" i="1" dirty="0">
                <a:highlight>
                  <a:srgbClr val="FFFF00"/>
                </a:highlight>
              </a:rPr>
              <a:t>Jansen, </a:t>
            </a:r>
            <a:r>
              <a:rPr lang="en-US" i="1" dirty="0" err="1">
                <a:highlight>
                  <a:srgbClr val="FFFF00"/>
                </a:highlight>
              </a:rPr>
              <a:t>Kerkstra</a:t>
            </a:r>
            <a:r>
              <a:rPr lang="en-US" i="1" dirty="0">
                <a:highlight>
                  <a:srgbClr val="FFFF00"/>
                </a:highlight>
              </a:rPr>
              <a:t>, Abu-</a:t>
            </a:r>
            <a:r>
              <a:rPr lang="en-US" i="1" dirty="0" err="1">
                <a:highlight>
                  <a:srgbClr val="FFFF00"/>
                </a:highlight>
              </a:rPr>
              <a:t>Saad</a:t>
            </a:r>
            <a:r>
              <a:rPr lang="en-US" i="1" dirty="0">
                <a:highlight>
                  <a:srgbClr val="FFFF00"/>
                </a:highlight>
              </a:rPr>
              <a:t> et al, 1996</a:t>
            </a:r>
          </a:p>
        </p:txBody>
      </p:sp>
    </p:spTree>
    <p:extLst>
      <p:ext uri="{BB962C8B-B14F-4D97-AF65-F5344CB8AC3E}">
        <p14:creationId xmlns:p14="http://schemas.microsoft.com/office/powerpoint/2010/main" val="2473281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Research:</a:t>
            </a:r>
            <a:r>
              <a:rPr lang="en-US" dirty="0"/>
              <a:t> </a:t>
            </a:r>
            <a:r>
              <a:rPr lang="en-US" i="1" dirty="0"/>
              <a:t>Why a faith community nurse program: A five finger response.</a:t>
            </a:r>
          </a:p>
        </p:txBody>
      </p:sp>
      <p:sp>
        <p:nvSpPr>
          <p:cNvPr id="3" name="Content Placeholder 2"/>
          <p:cNvSpPr>
            <a:spLocks noGrp="1"/>
          </p:cNvSpPr>
          <p:nvPr>
            <p:ph idx="1"/>
          </p:nvPr>
        </p:nvSpPr>
        <p:spPr/>
        <p:txBody>
          <a:bodyPr>
            <a:normAutofit fontScale="92500" lnSpcReduction="20000"/>
          </a:bodyPr>
          <a:lstStyle/>
          <a:p>
            <a:r>
              <a:rPr lang="en-US" dirty="0"/>
              <a:t>Revenue-producing activities are considered to be the core business of hospitals. Margin means having excess money to do mission activities. Hospital-funded faith community nursing programs operate in a missional environment because they are a nonrevenue producing department and are “most at-risk for elimination when margin is threatened” (p.89). A FCN may experience involuntary termination due to program elimination. </a:t>
            </a:r>
          </a:p>
          <a:p>
            <a:r>
              <a:rPr lang="en-US" dirty="0"/>
              <a:t>Unless additional reasons exist… </a:t>
            </a:r>
          </a:p>
          <a:p>
            <a:pPr lvl="1"/>
            <a:r>
              <a:rPr lang="en-US" dirty="0"/>
              <a:t>Most hospitals support FCNs through “Community Benefit” funding.   Hospitals with a tax-exemption nonprofit status are expected by the federal government to give back to the community. A FCN income can be reported as a community benefit expenditure because FCNs address “community needs and priorities primarily through disease prevention and improvement of health status” (p.92). Whether from voluntary or involuntary termination, there is a loss of benefit to the community. </a:t>
            </a:r>
          </a:p>
          <a:p>
            <a:pPr marL="0" indent="0">
              <a:buNone/>
            </a:pPr>
            <a:r>
              <a:rPr lang="en-US" i="1" dirty="0">
                <a:highlight>
                  <a:srgbClr val="FFFF00"/>
                </a:highlight>
              </a:rPr>
              <a:t>Ziebarth, 2015b</a:t>
            </a:r>
          </a:p>
        </p:txBody>
      </p:sp>
    </p:spTree>
    <p:extLst>
      <p:ext uri="{BB962C8B-B14F-4D97-AF65-F5344CB8AC3E}">
        <p14:creationId xmlns:p14="http://schemas.microsoft.com/office/powerpoint/2010/main" val="1248077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Research-</a:t>
            </a:r>
            <a:br>
              <a:rPr lang="en-US" b="1" dirty="0"/>
            </a:br>
            <a:r>
              <a:rPr lang="en-US" i="1" dirty="0"/>
              <a:t>Exploring Parish Nurses’ </a:t>
            </a:r>
            <a:r>
              <a:rPr lang="en-US" dirty="0"/>
              <a:t>Perceptions </a:t>
            </a:r>
            <a:r>
              <a:rPr lang="en-US" i="1" dirty="0"/>
              <a:t>of Parish Nurse Training</a:t>
            </a:r>
          </a:p>
        </p:txBody>
      </p:sp>
      <p:sp>
        <p:nvSpPr>
          <p:cNvPr id="3" name="Content Placeholder 2"/>
          <p:cNvSpPr>
            <a:spLocks noGrp="1"/>
          </p:cNvSpPr>
          <p:nvPr>
            <p:ph idx="1"/>
          </p:nvPr>
        </p:nvSpPr>
        <p:spPr/>
        <p:txBody>
          <a:bodyPr>
            <a:normAutofit/>
          </a:bodyPr>
          <a:lstStyle/>
          <a:p>
            <a:r>
              <a:rPr lang="en-US" dirty="0"/>
              <a:t>A new FCN may voluntarily terminate due to unsuccessful role-transition.</a:t>
            </a:r>
          </a:p>
          <a:p>
            <a:r>
              <a:rPr lang="en-US" dirty="0"/>
              <a:t>Some negative perceptions from FCNs of role-transition deterrents were insufficient time to practice, inadequate knowledge, lack of support, and a lack of program value perceived by the faith community. </a:t>
            </a:r>
          </a:p>
          <a:p>
            <a:r>
              <a:rPr lang="en-US" dirty="0"/>
              <a:t>Some positive perceptions from FCNs of role-transition support were stated as </a:t>
            </a:r>
            <a:r>
              <a:rPr lang="en-US" b="1" dirty="0"/>
              <a:t>peer support groups</a:t>
            </a:r>
            <a:r>
              <a:rPr lang="en-US" dirty="0"/>
              <a:t>, </a:t>
            </a:r>
            <a:r>
              <a:rPr lang="en-US" b="1" dirty="0"/>
              <a:t>orientation</a:t>
            </a:r>
            <a:r>
              <a:rPr lang="en-US" dirty="0"/>
              <a:t>, </a:t>
            </a:r>
            <a:r>
              <a:rPr lang="en-US" b="1" dirty="0"/>
              <a:t>mentors or role models</a:t>
            </a:r>
            <a:r>
              <a:rPr lang="en-US" dirty="0"/>
              <a:t>, and </a:t>
            </a:r>
            <a:r>
              <a:rPr lang="en-US" b="1" dirty="0"/>
              <a:t>continuing education </a:t>
            </a:r>
            <a:r>
              <a:rPr lang="en-US" dirty="0"/>
              <a:t>(p.279). </a:t>
            </a:r>
          </a:p>
          <a:p>
            <a:pPr marL="0" indent="0">
              <a:buNone/>
            </a:pPr>
            <a:r>
              <a:rPr lang="en-US" i="1" dirty="0">
                <a:highlight>
                  <a:srgbClr val="FFFF00"/>
                </a:highlight>
              </a:rPr>
              <a:t>Ziebarth &amp; Miller, 2010</a:t>
            </a:r>
          </a:p>
        </p:txBody>
      </p:sp>
    </p:spTree>
    <p:extLst>
      <p:ext uri="{BB962C8B-B14F-4D97-AF65-F5344CB8AC3E}">
        <p14:creationId xmlns:p14="http://schemas.microsoft.com/office/powerpoint/2010/main" val="660892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02418"/>
          </a:xfrm>
        </p:spPr>
        <p:txBody>
          <a:bodyPr>
            <a:normAutofit fontScale="90000"/>
          </a:bodyPr>
          <a:lstStyle/>
          <a:p>
            <a:r>
              <a:rPr lang="en-US" b="1" dirty="0"/>
              <a:t>Research: </a:t>
            </a:r>
            <a:br>
              <a:rPr lang="en-US" b="1" dirty="0"/>
            </a:br>
            <a:r>
              <a:rPr lang="en-US" b="1" dirty="0"/>
              <a:t>Faith Community Leadership Turnover</a:t>
            </a:r>
            <a:endParaRPr lang="en-US" dirty="0"/>
          </a:p>
        </p:txBody>
      </p:sp>
      <p:sp>
        <p:nvSpPr>
          <p:cNvPr id="3" name="Content Placeholder 2"/>
          <p:cNvSpPr>
            <a:spLocks noGrp="1"/>
          </p:cNvSpPr>
          <p:nvPr>
            <p:ph idx="1"/>
          </p:nvPr>
        </p:nvSpPr>
        <p:spPr>
          <a:xfrm>
            <a:off x="838200" y="1567543"/>
            <a:ext cx="10515600" cy="4609420"/>
          </a:xfrm>
        </p:spPr>
        <p:txBody>
          <a:bodyPr>
            <a:normAutofit/>
          </a:bodyPr>
          <a:lstStyle/>
          <a:p>
            <a:r>
              <a:rPr lang="en-US" dirty="0"/>
              <a:t>Since FCNs work in or with faith communities and are often hired by them, termination of faith community leadership was explored. </a:t>
            </a:r>
          </a:p>
          <a:p>
            <a:r>
              <a:rPr lang="en-US" dirty="0"/>
              <a:t>Three studies </a:t>
            </a:r>
            <a:r>
              <a:rPr lang="en-US" dirty="0">
                <a:highlight>
                  <a:srgbClr val="FFFF00"/>
                </a:highlight>
              </a:rPr>
              <a:t>(Blackmon, 2011; </a:t>
            </a:r>
            <a:r>
              <a:rPr lang="en-US" dirty="0" err="1">
                <a:highlight>
                  <a:srgbClr val="FFFF00"/>
                </a:highlight>
              </a:rPr>
              <a:t>Krejcir</a:t>
            </a:r>
            <a:r>
              <a:rPr lang="en-US" dirty="0">
                <a:highlight>
                  <a:srgbClr val="FFFF00"/>
                </a:highlight>
              </a:rPr>
              <a:t>, 2007, and Fuller, Campbell, </a:t>
            </a:r>
            <a:r>
              <a:rPr lang="en-US" dirty="0" err="1">
                <a:highlight>
                  <a:srgbClr val="FFFF00"/>
                </a:highlight>
              </a:rPr>
              <a:t>Celio</a:t>
            </a:r>
            <a:r>
              <a:rPr lang="en-US" dirty="0">
                <a:highlight>
                  <a:srgbClr val="FFFF00"/>
                </a:highlight>
              </a:rPr>
              <a:t>, et al, 2003) </a:t>
            </a:r>
            <a:r>
              <a:rPr lang="en-US" dirty="0"/>
              <a:t>were examined for similarity of results. </a:t>
            </a:r>
          </a:p>
          <a:p>
            <a:r>
              <a:rPr lang="en-US" dirty="0"/>
              <a:t>Total sample of 2500 pastors</a:t>
            </a:r>
          </a:p>
          <a:p>
            <a:r>
              <a:rPr lang="en-US" dirty="0"/>
              <a:t>All three studies identified stress, low income, low self-esteem, isolation, conflict, and lack of skills as contributing to faith community leadership termination. </a:t>
            </a:r>
          </a:p>
          <a:p>
            <a:r>
              <a:rPr lang="en-US" dirty="0"/>
              <a:t>The studies also revealed that environmental stressors that are unique to faith communities exist. </a:t>
            </a:r>
          </a:p>
        </p:txBody>
      </p:sp>
    </p:spTree>
    <p:extLst>
      <p:ext uri="{BB962C8B-B14F-4D97-AF65-F5344CB8AC3E}">
        <p14:creationId xmlns:p14="http://schemas.microsoft.com/office/powerpoint/2010/main" val="581716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21CEDE30276A42A1F8CC92AAC2671F" ma:contentTypeVersion="13" ma:contentTypeDescription="Create a new document." ma:contentTypeScope="" ma:versionID="a62fe3bd77e16dd2fa741480c41038ef">
  <xsd:schema xmlns:xsd="http://www.w3.org/2001/XMLSchema" xmlns:xs="http://www.w3.org/2001/XMLSchema" xmlns:p="http://schemas.microsoft.com/office/2006/metadata/properties" xmlns:ns3="8d6b0a0b-c485-4564-a259-4e82ba1f5b79" xmlns:ns4="95a7e977-9fbe-43b2-8279-0396ada8aac5" targetNamespace="http://schemas.microsoft.com/office/2006/metadata/properties" ma:root="true" ma:fieldsID="bb7f4a3e9a105d652de4ede00220e62b" ns3:_="" ns4:_="">
    <xsd:import namespace="8d6b0a0b-c485-4564-a259-4e82ba1f5b79"/>
    <xsd:import namespace="95a7e977-9fbe-43b2-8279-0396ada8aac5"/>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6b0a0b-c485-4564-a259-4e82ba1f5b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5a7e977-9fbe-43b2-8279-0396ada8aac5"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7EB523C-BA0F-4EFE-8548-CC44F45330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6b0a0b-c485-4564-a259-4e82ba1f5b79"/>
    <ds:schemaRef ds:uri="95a7e977-9fbe-43b2-8279-0396ada8aa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622978-AEE7-4D7D-B72A-0FC7E9011989}">
  <ds:schemaRefs>
    <ds:schemaRef ds:uri="http://schemas.microsoft.com/sharepoint/v3/contenttype/forms"/>
  </ds:schemaRefs>
</ds:datastoreItem>
</file>

<file path=customXml/itemProps3.xml><?xml version="1.0" encoding="utf-8"?>
<ds:datastoreItem xmlns:ds="http://schemas.openxmlformats.org/officeDocument/2006/customXml" ds:itemID="{BA0D3649-BAE3-4CD0-9340-2C8FD9F780F8}">
  <ds:schemaRefs>
    <ds:schemaRef ds:uri="http://purl.org/dc/dcmitype/"/>
    <ds:schemaRef ds:uri="95a7e977-9fbe-43b2-8279-0396ada8aac5"/>
    <ds:schemaRef ds:uri="http://purl.org/dc/elements/1.1/"/>
    <ds:schemaRef ds:uri="http://purl.org/dc/term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8d6b0a0b-c485-4564-a259-4e82ba1f5b79"/>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4737</TotalTime>
  <Words>4434</Words>
  <Application>Microsoft Office PowerPoint</Application>
  <PresentationFormat>Widescreen</PresentationFormat>
  <Paragraphs>258</Paragraphs>
  <Slides>36</Slides>
  <Notes>5</Notes>
  <HiddenSlides>11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 BLANCA</vt:lpstr>
      <vt:lpstr>Arial</vt:lpstr>
      <vt:lpstr>Calibri</vt:lpstr>
      <vt:lpstr>Calibri Light</vt:lpstr>
      <vt:lpstr>Office Theme</vt:lpstr>
      <vt:lpstr>Faith Community Nursing Termination</vt:lpstr>
      <vt:lpstr>Why study Faith Community Nursing Termination?</vt:lpstr>
      <vt:lpstr>Ziebarth, D. (2018). Job Termination Survey: Faith Community Nursing. International Journal of Faith Community Nursing, 4(1), 34.</vt:lpstr>
      <vt:lpstr>Termination of a Faith Community Nurse: Translation of Research into Practice </vt:lpstr>
      <vt:lpstr>Research: Registered Nursing (RN) Turnover</vt:lpstr>
      <vt:lpstr>Research: Community Nurse Turnover</vt:lpstr>
      <vt:lpstr>Research: Why a faith community nurse program: A five finger response.</vt:lpstr>
      <vt:lpstr>Research- Exploring Parish Nurses’ Perceptions of Parish Nurse Training</vt:lpstr>
      <vt:lpstr>Research:  Faith Community Leadership Turnover</vt:lpstr>
      <vt:lpstr>Methodology</vt:lpstr>
      <vt:lpstr>Question 1</vt:lpstr>
      <vt:lpstr>Question 2</vt:lpstr>
      <vt:lpstr>Question 3 &amp; 4</vt:lpstr>
      <vt:lpstr>Questions on the survey addressed in this presentation are: </vt:lpstr>
      <vt:lpstr>Question 5</vt:lpstr>
      <vt:lpstr>Question 6 &amp; 7</vt:lpstr>
      <vt:lpstr> </vt:lpstr>
      <vt:lpstr>Responses to the question “When you lost your position as a faith community nurse, describe your feelings?” that indicated voluntary termination were:  </vt:lpstr>
      <vt:lpstr>When you lost your position as a faith community nurse, describe your feelings? (Involuntary termination) </vt:lpstr>
      <vt:lpstr>Translation into Practice</vt:lpstr>
      <vt:lpstr>Impact of Termination on the FCN’s Practice</vt:lpstr>
      <vt:lpstr>Evidence-Based Practice</vt:lpstr>
      <vt:lpstr>Evidence-Based Practice</vt:lpstr>
      <vt:lpstr>Impact of Termination on the FCN’s Practice</vt:lpstr>
      <vt:lpstr>Analysis of Responses to Termination, Loss of a FCN Position, or Program </vt:lpstr>
      <vt:lpstr>Analysis of Responses to Termination, Loss of a FCN Position, or Program </vt:lpstr>
      <vt:lpstr>Evidence to Support the Analysis of Responses</vt:lpstr>
      <vt:lpstr>Evidence to Support the Analysis of Responses</vt:lpstr>
      <vt:lpstr>Evidence to Support the Analysis of Responses</vt:lpstr>
      <vt:lpstr>Recommendations</vt:lpstr>
      <vt:lpstr>Recommendations</vt:lpstr>
      <vt:lpstr>Recommendations</vt:lpstr>
      <vt:lpstr>Comfort in the Gap</vt:lpstr>
      <vt:lpstr>References</vt:lpstr>
      <vt:lpstr>References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Community Nursing Termination</dc:title>
  <dc:creator>Deborah Ziebarth</dc:creator>
  <cp:lastModifiedBy>Donna Callaghan</cp:lastModifiedBy>
  <cp:revision>36</cp:revision>
  <dcterms:created xsi:type="dcterms:W3CDTF">2016-01-25T23:57:35Z</dcterms:created>
  <dcterms:modified xsi:type="dcterms:W3CDTF">2022-03-17T13:19:09Z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0x010100A321CEDE30276A42A1F8CC92AAC2671F</vt:lpwstr>
  </property>
</Properties>
</file>